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2" r:id="rId3"/>
    <p:sldId id="265" r:id="rId4"/>
    <p:sldId id="272" r:id="rId5"/>
    <p:sldId id="266" r:id="rId6"/>
    <p:sldId id="256" r:id="rId7"/>
    <p:sldId id="264" r:id="rId8"/>
    <p:sldId id="257" r:id="rId9"/>
    <p:sldId id="258" r:id="rId10"/>
    <p:sldId id="260" r:id="rId11"/>
    <p:sldId id="263" r:id="rId12"/>
    <p:sldId id="270" r:id="rId13"/>
    <p:sldId id="271" r:id="rId14"/>
    <p:sldId id="273" r:id="rId15"/>
    <p:sldId id="269" r:id="rId1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208" autoAdjust="0"/>
  </p:normalViewPr>
  <p:slideViewPr>
    <p:cSldViewPr>
      <p:cViewPr varScale="1">
        <p:scale>
          <a:sx n="39" d="100"/>
          <a:sy n="39" d="100"/>
        </p:scale>
        <p:origin x="-17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0412EFE-1FE4-4644-B249-EB85888A4C12}" type="datetimeFigureOut">
              <a:rPr lang="en-NZ" smtClean="0"/>
              <a:t>28/08/2017</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0DF7AA3-5FA9-4CBF-8817-149024E20163}" type="slidenum">
              <a:rPr lang="en-NZ" smtClean="0"/>
              <a:t>‹#›</a:t>
            </a:fld>
            <a:endParaRPr lang="en-NZ"/>
          </a:p>
        </p:txBody>
      </p:sp>
    </p:spTree>
    <p:extLst>
      <p:ext uri="{BB962C8B-B14F-4D97-AF65-F5344CB8AC3E}">
        <p14:creationId xmlns:p14="http://schemas.microsoft.com/office/powerpoint/2010/main" val="42075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70233-9B9C-4D77-B98D-AFB904B3D9DA}" type="slidenum">
              <a:rPr lang="en-GB"/>
              <a:pPr/>
              <a:t>1</a:t>
            </a:fld>
            <a:endParaRPr lang="en-GB"/>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NZ" dirty="0"/>
              <a:t>These are on your programme</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dirty="0" smtClean="0"/>
              <a:t>The</a:t>
            </a:r>
            <a:r>
              <a:rPr lang="en-NZ" b="0" baseline="0" dirty="0" smtClean="0"/>
              <a:t> </a:t>
            </a:r>
            <a:r>
              <a:rPr lang="en-NZ" b="0" dirty="0" smtClean="0"/>
              <a:t>project here was called the ‘community trials’ project</a:t>
            </a:r>
            <a:r>
              <a:rPr lang="en-NZ" b="0" baseline="0" dirty="0" smtClean="0"/>
              <a:t> in the U.S.A. It was one of the original sources of good evidence for community action on alcohol.  </a:t>
            </a:r>
            <a:r>
              <a:rPr lang="en-NZ" b="0" dirty="0" smtClean="0"/>
              <a:t>This has been backed up since in other studies.  </a:t>
            </a:r>
          </a:p>
          <a:p>
            <a:endParaRPr lang="en-NZ" b="0" dirty="0" smtClean="0"/>
          </a:p>
          <a:p>
            <a:r>
              <a:rPr lang="en-NZ" b="0" dirty="0" smtClean="0"/>
              <a:t>A key finding was that these community action</a:t>
            </a:r>
            <a:r>
              <a:rPr lang="en-NZ" b="0" baseline="0" dirty="0" smtClean="0"/>
              <a:t> projects is that </a:t>
            </a:r>
            <a:r>
              <a:rPr lang="en-NZ" b="1" dirty="0" smtClean="0"/>
              <a:t>A MIX OF STRATEGIES  IS  MOST EFFECTIVE!</a:t>
            </a:r>
            <a:r>
              <a:rPr lang="en-NZ" dirty="0" smtClean="0"/>
              <a:t>  One strategy on its own is not sufficient to create change.</a:t>
            </a:r>
          </a:p>
          <a:p>
            <a:endParaRPr lang="en-NZ" dirty="0" smtClean="0"/>
          </a:p>
          <a:p>
            <a:r>
              <a:rPr lang="en-NZ" dirty="0" smtClean="0"/>
              <a:t>The strategy was mobilisation – a broad group of health promoters from different services came together to guide</a:t>
            </a:r>
            <a:r>
              <a:rPr lang="en-NZ" baseline="0" dirty="0" smtClean="0"/>
              <a:t> the project. </a:t>
            </a:r>
          </a:p>
          <a:p>
            <a:endParaRPr lang="en-NZ" baseline="0" dirty="0" smtClean="0"/>
          </a:p>
          <a:p>
            <a:r>
              <a:rPr lang="en-NZ" baseline="0" dirty="0" smtClean="0"/>
              <a:t>One of their strategies was to raise wider public awareness and support for their project. Part of mobilising was media advocacy – getting good media stories to build public support for issues around alcohol, and to publicise the effective solutions. This included providing training in media skills, like how to get media attention for your story, and giving sharp messages that will help activate others to support your cause. Think about how the Campbell Live drink-drive stories put some pressure on the Govt. to reduce the blood alcohol limit.</a:t>
            </a:r>
          </a:p>
          <a:p>
            <a:endParaRPr lang="en-NZ" baseline="0" dirty="0" smtClean="0"/>
          </a:p>
          <a:p>
            <a:r>
              <a:rPr lang="en-NZ" b="1" baseline="0" dirty="0" smtClean="0"/>
              <a:t>Specific objectives based on evidence</a:t>
            </a:r>
          </a:p>
          <a:p>
            <a:r>
              <a:rPr lang="en-NZ" baseline="0" dirty="0" smtClean="0"/>
              <a:t>They also mobilised smaller project task forces which had specific goals – like tactical strike teams.  These small groups each had a very clear objective. </a:t>
            </a:r>
          </a:p>
          <a:p>
            <a:pPr marL="171450" indent="-171450">
              <a:buFontTx/>
              <a:buChar char="-"/>
            </a:pPr>
            <a:r>
              <a:rPr lang="en-NZ" baseline="0" dirty="0" smtClean="0"/>
              <a:t>One was to target leaders in the Police, and the got them to agree to increase drink drive enforcement</a:t>
            </a:r>
          </a:p>
          <a:p>
            <a:pPr marL="171450" indent="-171450">
              <a:buFontTx/>
              <a:buChar char="-"/>
            </a:pPr>
            <a:r>
              <a:rPr lang="en-NZ" baseline="0" dirty="0" smtClean="0"/>
              <a:t>Another advocated to the local council, and got them to make server training compulsory for bar staff – and this was a permanent change to their policy for licensed premises. They also got the local council to support a ban on new off-licences in high density areas. </a:t>
            </a:r>
          </a:p>
          <a:p>
            <a:pPr marL="171450" indent="-171450">
              <a:buFontTx/>
              <a:buChar char="-"/>
            </a:pPr>
            <a:r>
              <a:rPr lang="en-NZ" baseline="0" dirty="0" smtClean="0"/>
              <a:t>Lastly they designed good training for ‘Responsible Beverage Service’ and engaged the bars in the training.</a:t>
            </a:r>
          </a:p>
          <a:p>
            <a:pPr marL="171450" indent="-171450">
              <a:buFontTx/>
              <a:buChar char="-"/>
            </a:pPr>
            <a:endParaRPr lang="en-NZ" baseline="0" dirty="0" smtClean="0"/>
          </a:p>
          <a:p>
            <a:pPr marL="0" indent="0">
              <a:buFontTx/>
              <a:buNone/>
            </a:pPr>
            <a:r>
              <a:rPr lang="en-NZ" baseline="0" dirty="0" smtClean="0"/>
              <a:t>So what was the result?</a:t>
            </a:r>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10</a:t>
            </a:fld>
            <a:endParaRPr lang="en-NZ"/>
          </a:p>
        </p:txBody>
      </p:sp>
    </p:spTree>
    <p:extLst>
      <p:ext uri="{BB962C8B-B14F-4D97-AF65-F5344CB8AC3E}">
        <p14:creationId xmlns:p14="http://schemas.microsoft.com/office/powerpoint/2010/main" val="203183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It worked - there were some truly impressiv</a:t>
            </a:r>
            <a:r>
              <a:rPr lang="en-NZ" baseline="0" dirty="0" smtClean="0"/>
              <a:t>e</a:t>
            </a:r>
            <a:r>
              <a:rPr lang="en-NZ" dirty="0" smtClean="0"/>
              <a:t> outcomes</a:t>
            </a:r>
            <a:r>
              <a:rPr lang="en-NZ" baseline="0" dirty="0" smtClean="0"/>
              <a:t> that were achieved!</a:t>
            </a:r>
            <a:r>
              <a:rPr lang="en-NZ" dirty="0" smtClean="0"/>
              <a:t> </a:t>
            </a:r>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11</a:t>
            </a:fld>
            <a:endParaRPr lang="en-NZ"/>
          </a:p>
        </p:txBody>
      </p:sp>
    </p:spTree>
    <p:extLst>
      <p:ext uri="{BB962C8B-B14F-4D97-AF65-F5344CB8AC3E}">
        <p14:creationId xmlns:p14="http://schemas.microsoft.com/office/powerpoint/2010/main" val="190319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Support might</a:t>
            </a:r>
            <a:r>
              <a:rPr lang="en-NZ" baseline="0" dirty="0" smtClean="0"/>
              <a:t> include helping you access decision makers, key staff with particular expertise who will advise you or take part in project activities, help you apply for funding</a:t>
            </a:r>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12</a:t>
            </a:fld>
            <a:endParaRPr lang="en-NZ"/>
          </a:p>
        </p:txBody>
      </p:sp>
    </p:spTree>
    <p:extLst>
      <p:ext uri="{BB962C8B-B14F-4D97-AF65-F5344CB8AC3E}">
        <p14:creationId xmlns:p14="http://schemas.microsoft.com/office/powerpoint/2010/main" val="339915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Who</a:t>
            </a:r>
            <a:r>
              <a:rPr lang="en-NZ" b="1" baseline="0" dirty="0" smtClean="0"/>
              <a:t> are they?</a:t>
            </a:r>
            <a:endParaRPr lang="en-NZ" b="1" dirty="0" smtClean="0"/>
          </a:p>
          <a:p>
            <a:r>
              <a:rPr lang="en-NZ" baseline="0" dirty="0" smtClean="0"/>
              <a:t>Ref group membership may include members of local agencies or institutions (as above). They also include motivated and influential members of the community.</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Good idea to work with your manager on identifying suitable members </a:t>
            </a:r>
            <a:endParaRPr lang="en-NZ" b="1" dirty="0" smtClean="0"/>
          </a:p>
          <a:p>
            <a:endParaRPr lang="en-NZ" b="1" dirty="0" smtClean="0"/>
          </a:p>
          <a:p>
            <a:r>
              <a:rPr lang="en-NZ" b="1" dirty="0" smtClean="0"/>
              <a:t>How do they operate?</a:t>
            </a:r>
          </a:p>
          <a:p>
            <a:r>
              <a:rPr lang="en-NZ" dirty="0" smtClean="0"/>
              <a:t>However</a:t>
            </a:r>
            <a:r>
              <a:rPr lang="en-NZ" baseline="0" dirty="0" smtClean="0"/>
              <a:t> works best for your community.  </a:t>
            </a:r>
            <a:r>
              <a:rPr lang="en-NZ" dirty="0" smtClean="0"/>
              <a:t>Three common</a:t>
            </a:r>
            <a:r>
              <a:rPr lang="en-NZ" baseline="0" dirty="0" smtClean="0"/>
              <a:t> examples are:</a:t>
            </a:r>
          </a:p>
          <a:p>
            <a:pPr marL="171450" indent="-171450">
              <a:buFontTx/>
              <a:buChar char="-"/>
            </a:pPr>
            <a:r>
              <a:rPr lang="en-NZ" baseline="0" dirty="0" smtClean="0"/>
              <a:t>A group that meets regularly specifically to guide and support CAYAD projects (e.g. PACT). (e.g. Hutt Valley)</a:t>
            </a:r>
          </a:p>
          <a:p>
            <a:pPr marL="171450" indent="-171450">
              <a:buFontTx/>
              <a:buChar char="-"/>
            </a:pPr>
            <a:r>
              <a:rPr lang="en-NZ" baseline="0" dirty="0" smtClean="0"/>
              <a:t>An existing network, like a youth support services network, that includes CAYAD projects as part of its wider agenda </a:t>
            </a:r>
          </a:p>
          <a:p>
            <a:pPr marL="171450" indent="-171450">
              <a:buFontTx/>
              <a:buChar char="-"/>
            </a:pPr>
            <a:r>
              <a:rPr lang="en-NZ" baseline="0" dirty="0" smtClean="0"/>
              <a:t>A group formed around a specific project: ARMWG</a:t>
            </a:r>
            <a:endParaRPr lang="en-NZ" dirty="0" smtClean="0"/>
          </a:p>
          <a:p>
            <a:endParaRPr lang="en-NZ" baseline="0" dirty="0" smtClean="0"/>
          </a:p>
          <a:p>
            <a:r>
              <a:rPr lang="en-NZ" u="sng" baseline="0" dirty="0" smtClean="0"/>
              <a:t>CAYAD Coordinators role:</a:t>
            </a:r>
          </a:p>
          <a:p>
            <a:r>
              <a:rPr lang="en-NZ" baseline="0" dirty="0" smtClean="0"/>
              <a:t>Develop the group</a:t>
            </a:r>
          </a:p>
          <a:p>
            <a:r>
              <a:rPr lang="en-NZ" baseline="0" dirty="0" smtClean="0"/>
              <a:t>Convene quarterly meetings </a:t>
            </a:r>
          </a:p>
          <a:p>
            <a:r>
              <a:rPr lang="en-NZ" baseline="0" dirty="0" smtClean="0"/>
              <a:t>Facilitate meetings or share this with the group</a:t>
            </a:r>
          </a:p>
          <a:p>
            <a:r>
              <a:rPr lang="en-NZ" baseline="0" dirty="0" smtClean="0"/>
              <a:t>Reporting and note taking - key issues or decisions summarised </a:t>
            </a:r>
          </a:p>
          <a:p>
            <a:r>
              <a:rPr lang="en-NZ" baseline="0" dirty="0" smtClean="0"/>
              <a:t>Useful to have a short terms of reference – clarify the purpose of the group (helps people get permission from their agencies to (a) join the group (b) share useful info that may otherwise not be able to share; can support decision making processes) </a:t>
            </a:r>
          </a:p>
          <a:p>
            <a:endParaRPr lang="en-NZ" dirty="0"/>
          </a:p>
        </p:txBody>
      </p:sp>
      <p:sp>
        <p:nvSpPr>
          <p:cNvPr id="4" name="Slide Number Placeholder 3"/>
          <p:cNvSpPr>
            <a:spLocks noGrp="1"/>
          </p:cNvSpPr>
          <p:nvPr>
            <p:ph type="sldNum" sz="quarter" idx="10"/>
          </p:nvPr>
        </p:nvSpPr>
        <p:spPr/>
        <p:txBody>
          <a:bodyPr/>
          <a:lstStyle/>
          <a:p>
            <a:fld id="{1F6429D7-41F7-471F-B2C6-1575814205E2}" type="slidenum">
              <a:rPr lang="en-NZ" smtClean="0"/>
              <a:pPr/>
              <a:t>13</a:t>
            </a:fld>
            <a:endParaRPr lang="en-NZ"/>
          </a:p>
        </p:txBody>
      </p:sp>
    </p:spTree>
    <p:extLst>
      <p:ext uri="{BB962C8B-B14F-4D97-AF65-F5344CB8AC3E}">
        <p14:creationId xmlns:p14="http://schemas.microsoft.com/office/powerpoint/2010/main" val="243907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14</a:t>
            </a:fld>
            <a:endParaRPr lang="en-NZ"/>
          </a:p>
        </p:txBody>
      </p:sp>
    </p:spTree>
    <p:extLst>
      <p:ext uri="{BB962C8B-B14F-4D97-AF65-F5344CB8AC3E}">
        <p14:creationId xmlns:p14="http://schemas.microsoft.com/office/powerpoint/2010/main" val="182697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kind of environmental changes?</a:t>
            </a:r>
          </a:p>
          <a:p>
            <a:r>
              <a:rPr lang="en-NZ" dirty="0" smtClean="0"/>
              <a:t>Reducing supply: fewer stores, fewer hours, higher price </a:t>
            </a:r>
          </a:p>
          <a:p>
            <a:r>
              <a:rPr lang="en-NZ" dirty="0" smtClean="0"/>
              <a:t>Policies and practices: Local policies for </a:t>
            </a:r>
            <a:r>
              <a:rPr lang="en-NZ" dirty="0" err="1" smtClean="0"/>
              <a:t>marae</a:t>
            </a:r>
            <a:r>
              <a:rPr lang="en-NZ" dirty="0" smtClean="0"/>
              <a:t>, schools and sports clubs to change community norms; regional and national level policies and enforcement</a:t>
            </a:r>
          </a:p>
          <a:p>
            <a:r>
              <a:rPr lang="en-NZ" dirty="0" smtClean="0"/>
              <a:t>Participation in education, employment and recreation: more options for young people, better support systems in place</a:t>
            </a:r>
          </a:p>
          <a:p>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15</a:t>
            </a:fld>
            <a:endParaRPr lang="en-NZ"/>
          </a:p>
        </p:txBody>
      </p:sp>
    </p:spTree>
    <p:extLst>
      <p:ext uri="{BB962C8B-B14F-4D97-AF65-F5344CB8AC3E}">
        <p14:creationId xmlns:p14="http://schemas.microsoft.com/office/powerpoint/2010/main" val="37448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2</a:t>
            </a:fld>
            <a:endParaRPr lang="en-NZ"/>
          </a:p>
        </p:txBody>
      </p:sp>
    </p:spTree>
    <p:extLst>
      <p:ext uri="{BB962C8B-B14F-4D97-AF65-F5344CB8AC3E}">
        <p14:creationId xmlns:p14="http://schemas.microsoft.com/office/powerpoint/2010/main" val="261294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Medical model</a:t>
            </a:r>
            <a:r>
              <a:rPr lang="en-NZ" baseline="0" dirty="0" smtClean="0"/>
              <a:t> is an individual approach </a:t>
            </a:r>
            <a:r>
              <a:rPr lang="en-NZ" dirty="0" smtClean="0"/>
              <a:t>working directly </a:t>
            </a:r>
            <a:r>
              <a:rPr lang="en-NZ" baseline="0" dirty="0" smtClean="0"/>
              <a:t>with individuals, e.g. in a GP, , or delivering programmes that work directly with individuals. Often this is about a service, like a doctor, treating a need, like treating someone with a bad case</a:t>
            </a:r>
            <a:endParaRPr lang="en-NZ" dirty="0" smtClean="0"/>
          </a:p>
          <a:p>
            <a:endParaRPr lang="en-NZ" dirty="0" smtClean="0"/>
          </a:p>
          <a:p>
            <a:r>
              <a:rPr lang="en-NZ" dirty="0" smtClean="0"/>
              <a:t>Public health aims to support and protect the health of whole population groups. Often</a:t>
            </a:r>
            <a:r>
              <a:rPr lang="en-NZ" baseline="0" dirty="0" smtClean="0"/>
              <a:t> this goes back to looking at the root cause of problems. </a:t>
            </a:r>
          </a:p>
          <a:p>
            <a:endParaRPr lang="en-NZ" baseline="0" dirty="0" smtClean="0"/>
          </a:p>
          <a:p>
            <a:r>
              <a:rPr lang="en-NZ" baseline="0" dirty="0" smtClean="0"/>
              <a:t>Dr John Snow – Soho </a:t>
            </a:r>
            <a:r>
              <a:rPr lang="en-NZ" baseline="0" dirty="0" err="1" smtClean="0"/>
              <a:t>london</a:t>
            </a:r>
            <a:r>
              <a:rPr lang="en-NZ" baseline="0" dirty="0" smtClean="0"/>
              <a:t> – had a massive outbreak of a cholera in a specific location, suspected it was the well. Tracked a lot of cases back to that well. Eventually convinced officials to take the handle off the pump and it all dried up.  </a:t>
            </a:r>
            <a:endParaRPr lang="en-NZ" dirty="0" smtClean="0"/>
          </a:p>
        </p:txBody>
      </p:sp>
      <p:sp>
        <p:nvSpPr>
          <p:cNvPr id="4" name="Slide Number Placeholder 3"/>
          <p:cNvSpPr>
            <a:spLocks noGrp="1"/>
          </p:cNvSpPr>
          <p:nvPr>
            <p:ph type="sldNum" sz="quarter" idx="10"/>
          </p:nvPr>
        </p:nvSpPr>
        <p:spPr/>
        <p:txBody>
          <a:bodyPr/>
          <a:lstStyle/>
          <a:p>
            <a:fld id="{F0DF7AA3-5FA9-4CBF-8817-149024E20163}" type="slidenum">
              <a:rPr lang="en-NZ" smtClean="0"/>
              <a:t>3</a:t>
            </a:fld>
            <a:endParaRPr lang="en-NZ"/>
          </a:p>
        </p:txBody>
      </p:sp>
    </p:spTree>
    <p:extLst>
      <p:ext uri="{BB962C8B-B14F-4D97-AF65-F5344CB8AC3E}">
        <p14:creationId xmlns:p14="http://schemas.microsoft.com/office/powerpoint/2010/main" val="132318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b="1" baseline="0" dirty="0" smtClean="0"/>
              <a:t>This slide is about preventing </a:t>
            </a:r>
            <a:r>
              <a:rPr lang="en-NZ" b="1" baseline="0" dirty="0" smtClean="0"/>
              <a:t>harm</a:t>
            </a:r>
          </a:p>
          <a:p>
            <a:pPr marL="0" indent="0">
              <a:buNone/>
            </a:pPr>
            <a:r>
              <a:rPr lang="en-NZ" baseline="0" dirty="0" smtClean="0"/>
              <a:t>In Public health, and in CAYAD, our job is to be the fence at the top of the </a:t>
            </a:r>
            <a:r>
              <a:rPr lang="en-NZ" baseline="0" dirty="0" smtClean="0"/>
              <a:t>cliff, not to treat injured people at the bottom. </a:t>
            </a:r>
          </a:p>
          <a:p>
            <a:pPr marL="0" indent="0">
              <a:buNone/>
            </a:pPr>
            <a:r>
              <a:rPr lang="en-NZ" baseline="0" dirty="0" smtClean="0"/>
              <a:t>Our </a:t>
            </a:r>
            <a:r>
              <a:rPr lang="en-NZ" baseline="0" dirty="0" smtClean="0"/>
              <a:t>job is </a:t>
            </a:r>
            <a:r>
              <a:rPr lang="en-NZ" baseline="0" dirty="0" smtClean="0"/>
              <a:t>to help our communities </a:t>
            </a:r>
            <a:r>
              <a:rPr lang="en-NZ" baseline="0" dirty="0" smtClean="0"/>
              <a:t>build a safer and more positive environment around their young people, to help them put the fence up here at the top around that rock.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Will </a:t>
            </a:r>
            <a:r>
              <a:rPr lang="en-NZ" baseline="0" dirty="0" smtClean="0"/>
              <a:t>we ever stop alcohol and drug harm completely?  No, but our goal is to </a:t>
            </a:r>
            <a:r>
              <a:rPr lang="en-NZ" baseline="0" dirty="0" smtClean="0"/>
              <a:t>reduce </a:t>
            </a:r>
            <a:r>
              <a:rPr lang="en-NZ" baseline="0" dirty="0" smtClean="0"/>
              <a:t>the harm that is </a:t>
            </a:r>
            <a:r>
              <a:rPr lang="en-NZ" baseline="0" dirty="0" smtClean="0"/>
              <a:t>happening as far as possible, including delaying how young people start using.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baseline="0" dirty="0" smtClean="0"/>
              <a:t>2. </a:t>
            </a:r>
            <a:r>
              <a:rPr lang="en-NZ" b="1" baseline="0" dirty="0" smtClean="0"/>
              <a:t>This slide is also about the importance of the environment around us</a:t>
            </a:r>
            <a:endParaRPr lang="en-NZ"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The cliff dominates this picture, it’s the big risk. In the same way, our health is hugely shaped by the world around us. With alcohol and drugs, we are often told it’s our individual responsibility to look after ourselves; and if you don’t, you’re weak, you have no discipline, it’s your fault.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But then when</a:t>
            </a:r>
            <a:r>
              <a:rPr lang="en-GB" sz="1200" kern="1200" baseline="0" dirty="0" smtClean="0">
                <a:solidFill>
                  <a:schemeClr val="tx1"/>
                </a:solidFill>
                <a:effectLst/>
                <a:latin typeface="+mn-lt"/>
                <a:ea typeface="+mn-ea"/>
                <a:cs typeface="+mn-cs"/>
              </a:rPr>
              <a:t> we look at the </a:t>
            </a:r>
            <a:r>
              <a:rPr lang="en-GB" sz="1200" kern="1200" dirty="0" smtClean="0">
                <a:solidFill>
                  <a:schemeClr val="tx1"/>
                </a:solidFill>
                <a:effectLst/>
                <a:latin typeface="+mn-lt"/>
                <a:ea typeface="+mn-ea"/>
                <a:cs typeface="+mn-cs"/>
              </a:rPr>
              <a:t>alcohol environment, we see how heavily</a:t>
            </a:r>
            <a:r>
              <a:rPr lang="en-GB" sz="1200" kern="1200" baseline="0" dirty="0" smtClean="0">
                <a:solidFill>
                  <a:schemeClr val="tx1"/>
                </a:solidFill>
                <a:effectLst/>
                <a:latin typeface="+mn-lt"/>
                <a:ea typeface="+mn-ea"/>
                <a:cs typeface="+mn-cs"/>
              </a:rPr>
              <a:t> it’s advertised, </a:t>
            </a:r>
            <a:r>
              <a:rPr lang="en-GB" sz="1200" kern="1200" dirty="0" smtClean="0">
                <a:solidFill>
                  <a:schemeClr val="tx1"/>
                </a:solidFill>
                <a:effectLst/>
                <a:latin typeface="+mn-lt"/>
                <a:ea typeface="+mn-ea"/>
                <a:cs typeface="+mn-cs"/>
              </a:rPr>
              <a:t>how </a:t>
            </a:r>
            <a:r>
              <a:rPr lang="en-GB" sz="1200" kern="1200" baseline="0" dirty="0" smtClean="0">
                <a:solidFill>
                  <a:schemeClr val="tx1"/>
                </a:solidFill>
                <a:effectLst/>
                <a:latin typeface="+mn-lt"/>
                <a:ea typeface="+mn-ea"/>
                <a:cs typeface="+mn-cs"/>
              </a:rPr>
              <a:t>cheap alcohol is and how it’s been made available everywhere around us; all of that influences how much we drink.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Another aspect of the environment is the </a:t>
            </a:r>
            <a:r>
              <a:rPr lang="en-NZ" b="1" baseline="0" dirty="0" smtClean="0"/>
              <a:t>economic</a:t>
            </a:r>
            <a:r>
              <a:rPr lang="en-NZ" baseline="0" dirty="0" smtClean="0"/>
              <a:t> opportunities around us, which can be a big driver of poorer health outcomes. I</a:t>
            </a:r>
            <a:r>
              <a:rPr lang="en-GB" sz="1200" kern="1200" dirty="0" smtClean="0">
                <a:solidFill>
                  <a:schemeClr val="tx1"/>
                </a:solidFill>
                <a:effectLst/>
                <a:latin typeface="+mn-lt"/>
                <a:ea typeface="+mn-ea"/>
                <a:cs typeface="+mn-cs"/>
              </a:rPr>
              <a:t>n a small rural town like </a:t>
            </a:r>
            <a:r>
              <a:rPr lang="en-GB" sz="1200" kern="1200" dirty="0" err="1" smtClean="0">
                <a:solidFill>
                  <a:schemeClr val="tx1"/>
                </a:solidFill>
                <a:effectLst/>
                <a:latin typeface="+mn-lt"/>
                <a:ea typeface="+mn-ea"/>
                <a:cs typeface="+mn-cs"/>
              </a:rPr>
              <a:t>Opotiki</a:t>
            </a:r>
            <a:r>
              <a:rPr lang="en-GB" sz="1200" kern="1200" dirty="0" smtClean="0">
                <a:solidFill>
                  <a:schemeClr val="tx1"/>
                </a:solidFill>
                <a:effectLst/>
                <a:latin typeface="+mn-lt"/>
                <a:ea typeface="+mn-ea"/>
                <a:cs typeface="+mn-cs"/>
              </a:rPr>
              <a:t>, 50 years ago there was plentiful good work around, decent pay and good housing. For many families today, the jobs have gone, and if</a:t>
            </a:r>
            <a:r>
              <a:rPr lang="en-GB" sz="1200" kern="1200" baseline="0" dirty="0" smtClean="0">
                <a:solidFill>
                  <a:schemeClr val="tx1"/>
                </a:solidFill>
                <a:effectLst/>
                <a:latin typeface="+mn-lt"/>
                <a:ea typeface="+mn-ea"/>
                <a:cs typeface="+mn-cs"/>
              </a:rPr>
              <a:t> a problem occurs like the car breaking down or a health issue, the money to patch things up isn’t there. A</a:t>
            </a:r>
            <a:r>
              <a:rPr lang="en-GB" sz="1200" kern="1200" dirty="0" smtClean="0">
                <a:solidFill>
                  <a:schemeClr val="tx1"/>
                </a:solidFill>
                <a:effectLst/>
                <a:latin typeface="+mn-lt"/>
                <a:ea typeface="+mn-ea"/>
                <a:cs typeface="+mn-cs"/>
              </a:rPr>
              <a:t>lcohol and drugs</a:t>
            </a:r>
            <a:r>
              <a:rPr lang="en-GB" sz="1200" kern="1200" baseline="0" dirty="0" smtClean="0">
                <a:solidFill>
                  <a:schemeClr val="tx1"/>
                </a:solidFill>
                <a:effectLst/>
                <a:latin typeface="+mn-lt"/>
                <a:ea typeface="+mn-ea"/>
                <a:cs typeface="+mn-cs"/>
              </a:rPr>
              <a:t> can become part of filling those gaps, either to make money or help cope with tough circumstances.</a:t>
            </a: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baseline="0" dirty="0" smtClean="0"/>
              <a:t>3. </a:t>
            </a:r>
            <a:r>
              <a:rPr lang="en-NZ" b="0" baseline="0" dirty="0" smtClean="0"/>
              <a:t>Part of the environment is the </a:t>
            </a:r>
            <a:r>
              <a:rPr lang="en-NZ" b="1" baseline="0" dirty="0" smtClean="0"/>
              <a:t>systems </a:t>
            </a:r>
            <a:r>
              <a:rPr lang="en-NZ" b="0" baseline="0" dirty="0" smtClean="0"/>
              <a:t>around us.  </a:t>
            </a:r>
            <a:r>
              <a:rPr lang="en-NZ" b="1" baseline="0" dirty="0" smtClean="0"/>
              <a:t>Systems exist in communities and in the organisations around us, like health and social services, schools, employers, community activities and networks. </a:t>
            </a:r>
            <a:r>
              <a:rPr lang="en-NZ" b="0" baseline="0" dirty="0" smtClean="0"/>
              <a:t>Improving those systems can really improve lives and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0" baseline="0" dirty="0" smtClean="0"/>
              <a:t>So to summarise, we support whole populations, and we look for ways to prevent harm – up at the top of the cliff.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p:txBody>
      </p:sp>
      <p:sp>
        <p:nvSpPr>
          <p:cNvPr id="4" name="Slide Number Placeholder 3"/>
          <p:cNvSpPr>
            <a:spLocks noGrp="1"/>
          </p:cNvSpPr>
          <p:nvPr>
            <p:ph type="sldNum" sz="quarter" idx="10"/>
          </p:nvPr>
        </p:nvSpPr>
        <p:spPr/>
        <p:txBody>
          <a:bodyPr/>
          <a:lstStyle/>
          <a:p>
            <a:fld id="{8F8670B3-4687-4741-9771-F1AFCA4029DF}"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298231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 simple example is…</a:t>
            </a:r>
            <a:endParaRPr lang="en-NZ" dirty="0"/>
          </a:p>
        </p:txBody>
      </p:sp>
      <p:sp>
        <p:nvSpPr>
          <p:cNvPr id="4" name="Slide Number Placeholder 3"/>
          <p:cNvSpPr>
            <a:spLocks noGrp="1"/>
          </p:cNvSpPr>
          <p:nvPr>
            <p:ph type="sldNum" sz="quarter" idx="10"/>
          </p:nvPr>
        </p:nvSpPr>
        <p:spPr/>
        <p:txBody>
          <a:bodyPr/>
          <a:lstStyle/>
          <a:p>
            <a:fld id="{14C9B38D-B65F-4A51-85A1-B42E7FAD510A}" type="slidenum">
              <a:rPr lang="en-NZ" smtClean="0"/>
              <a:t>5</a:t>
            </a:fld>
            <a:endParaRPr lang="en-NZ"/>
          </a:p>
        </p:txBody>
      </p:sp>
    </p:spTree>
    <p:extLst>
      <p:ext uri="{BB962C8B-B14F-4D97-AF65-F5344CB8AC3E}">
        <p14:creationId xmlns:p14="http://schemas.microsoft.com/office/powerpoint/2010/main" val="386975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6</a:t>
            </a:fld>
            <a:endParaRPr lang="en-NZ"/>
          </a:p>
        </p:txBody>
      </p:sp>
    </p:spTree>
    <p:extLst>
      <p:ext uri="{BB962C8B-B14F-4D97-AF65-F5344CB8AC3E}">
        <p14:creationId xmlns:p14="http://schemas.microsoft.com/office/powerpoint/2010/main" val="74004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Keep the same 3 questions in mind</a:t>
            </a:r>
            <a:r>
              <a:rPr lang="en-NZ" baseline="0" dirty="0" smtClean="0"/>
              <a:t> as you listen to </a:t>
            </a:r>
            <a:r>
              <a:rPr lang="en-NZ" baseline="0" dirty="0" err="1" smtClean="0"/>
              <a:t>Moki’s</a:t>
            </a:r>
            <a:r>
              <a:rPr lang="en-NZ" baseline="0" dirty="0" smtClean="0"/>
              <a:t> story.</a:t>
            </a:r>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7</a:t>
            </a:fld>
            <a:endParaRPr lang="en-NZ"/>
          </a:p>
        </p:txBody>
      </p:sp>
    </p:spTree>
    <p:extLst>
      <p:ext uri="{BB962C8B-B14F-4D97-AF65-F5344CB8AC3E}">
        <p14:creationId xmlns:p14="http://schemas.microsoft.com/office/powerpoint/2010/main" val="71796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8</a:t>
            </a:fld>
            <a:endParaRPr lang="en-NZ"/>
          </a:p>
        </p:txBody>
      </p:sp>
    </p:spTree>
    <p:extLst>
      <p:ext uri="{BB962C8B-B14F-4D97-AF65-F5344CB8AC3E}">
        <p14:creationId xmlns:p14="http://schemas.microsoft.com/office/powerpoint/2010/main" val="73617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9</a:t>
            </a:fld>
            <a:endParaRPr lang="en-NZ"/>
          </a:p>
        </p:txBody>
      </p:sp>
    </p:spTree>
    <p:extLst>
      <p:ext uri="{BB962C8B-B14F-4D97-AF65-F5344CB8AC3E}">
        <p14:creationId xmlns:p14="http://schemas.microsoft.com/office/powerpoint/2010/main" val="181184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28/08/2017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64054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28/08/2017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91328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28/08/2017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31231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28/08/2017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28336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555DD-80D1-424D-9181-916EA40CA1B7}" type="datetimeFigureOut">
              <a:rPr lang="en-NZ" smtClean="0"/>
              <a:t>28/08/2017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9829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5C555DD-80D1-424D-9181-916EA40CA1B7}" type="datetimeFigureOut">
              <a:rPr lang="en-NZ" smtClean="0"/>
              <a:t>28/08/2017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45711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5C555DD-80D1-424D-9181-916EA40CA1B7}" type="datetimeFigureOut">
              <a:rPr lang="en-NZ" smtClean="0"/>
              <a:t>28/08/2017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276915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5C555DD-80D1-424D-9181-916EA40CA1B7}" type="datetimeFigureOut">
              <a:rPr lang="en-NZ" smtClean="0"/>
              <a:t>28/08/2017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15075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555DD-80D1-424D-9181-916EA40CA1B7}" type="datetimeFigureOut">
              <a:rPr lang="en-NZ" smtClean="0"/>
              <a:t>28/08/2017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74402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55DD-80D1-424D-9181-916EA40CA1B7}" type="datetimeFigureOut">
              <a:rPr lang="en-NZ" smtClean="0"/>
              <a:t>28/08/2017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7016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55DD-80D1-424D-9181-916EA40CA1B7}" type="datetimeFigureOut">
              <a:rPr lang="en-NZ" smtClean="0"/>
              <a:t>28/08/2017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319148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555DD-80D1-424D-9181-916EA40CA1B7}" type="datetimeFigureOut">
              <a:rPr lang="en-NZ" smtClean="0"/>
              <a:t>28/08/2017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59224-6ADC-44F1-8444-C60F40CC1C73}" type="slidenum">
              <a:rPr lang="en-NZ" smtClean="0"/>
              <a:t>‹#›</a:t>
            </a:fld>
            <a:endParaRPr lang="en-NZ"/>
          </a:p>
        </p:txBody>
      </p:sp>
    </p:spTree>
    <p:extLst>
      <p:ext uri="{BB962C8B-B14F-4D97-AF65-F5344CB8AC3E}">
        <p14:creationId xmlns:p14="http://schemas.microsoft.com/office/powerpoint/2010/main" val="402727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normAutofit/>
          </a:bodyPr>
          <a:lstStyle/>
          <a:p>
            <a:r>
              <a:rPr lang="en-NZ" sz="4200" b="1" dirty="0">
                <a:solidFill>
                  <a:schemeClr val="accent5">
                    <a:lumMod val="75000"/>
                  </a:schemeClr>
                </a:solidFill>
              </a:rPr>
              <a:t>Workshop Objectives</a:t>
            </a:r>
            <a:endParaRPr lang="en-GB" sz="4200" b="1" dirty="0">
              <a:solidFill>
                <a:schemeClr val="accent5">
                  <a:lumMod val="75000"/>
                </a:schemeClr>
              </a:solidFill>
            </a:endParaRPr>
          </a:p>
        </p:txBody>
      </p:sp>
      <p:sp>
        <p:nvSpPr>
          <p:cNvPr id="406531" name="Rectangle 3"/>
          <p:cNvSpPr>
            <a:spLocks noGrp="1" noChangeArrowheads="1"/>
          </p:cNvSpPr>
          <p:nvPr>
            <p:ph type="body" idx="1"/>
          </p:nvPr>
        </p:nvSpPr>
        <p:spPr>
          <a:xfrm>
            <a:off x="323528" y="1412776"/>
            <a:ext cx="8229600" cy="5327922"/>
          </a:xfrm>
        </p:spPr>
        <p:txBody>
          <a:bodyPr>
            <a:normAutofit/>
          </a:bodyPr>
          <a:lstStyle/>
          <a:p>
            <a:pPr marL="514350" lvl="0" indent="-514350">
              <a:spcAft>
                <a:spcPts val="1500"/>
              </a:spcAft>
              <a:buFont typeface="+mj-lt"/>
              <a:buAutoNum type="arabicPeriod"/>
            </a:pPr>
            <a:r>
              <a:rPr lang="en-NZ" sz="2600" dirty="0" smtClean="0">
                <a:solidFill>
                  <a:schemeClr val="tx2"/>
                </a:solidFill>
              </a:rPr>
              <a:t>An </a:t>
            </a:r>
            <a:r>
              <a:rPr lang="en-NZ" sz="2600" dirty="0">
                <a:solidFill>
                  <a:schemeClr val="tx2"/>
                </a:solidFill>
              </a:rPr>
              <a:t>understanding of </a:t>
            </a:r>
            <a:r>
              <a:rPr lang="en-NZ" sz="2600" dirty="0" smtClean="0">
                <a:solidFill>
                  <a:schemeClr val="tx2"/>
                </a:solidFill>
              </a:rPr>
              <a:t>the CAYAD kaupapa and </a:t>
            </a:r>
            <a:r>
              <a:rPr lang="en-NZ" sz="2600" dirty="0">
                <a:solidFill>
                  <a:schemeClr val="tx2"/>
                </a:solidFill>
              </a:rPr>
              <a:t>community action that inspires </a:t>
            </a:r>
            <a:r>
              <a:rPr lang="en-NZ" sz="2600" dirty="0" smtClean="0">
                <a:solidFill>
                  <a:schemeClr val="tx2"/>
                </a:solidFill>
              </a:rPr>
              <a:t>you</a:t>
            </a:r>
          </a:p>
          <a:p>
            <a:pPr marL="514350" indent="-514350">
              <a:spcAft>
                <a:spcPts val="1500"/>
              </a:spcAft>
              <a:buFont typeface="+mj-lt"/>
              <a:buAutoNum type="arabicPeriod"/>
            </a:pPr>
            <a:r>
              <a:rPr lang="en-NZ" sz="2600" dirty="0" smtClean="0">
                <a:solidFill>
                  <a:schemeClr val="tx2"/>
                </a:solidFill>
              </a:rPr>
              <a:t>New connections with members of the CAYAD </a:t>
            </a:r>
            <a:r>
              <a:rPr lang="en-NZ" sz="2600" dirty="0" smtClean="0">
                <a:solidFill>
                  <a:schemeClr val="tx2"/>
                </a:solidFill>
              </a:rPr>
              <a:t>whanau</a:t>
            </a:r>
          </a:p>
          <a:p>
            <a:pPr marL="514350" indent="-514350">
              <a:spcAft>
                <a:spcPts val="1500"/>
              </a:spcAft>
              <a:buFont typeface="+mj-lt"/>
              <a:buAutoNum type="arabicPeriod"/>
            </a:pPr>
            <a:r>
              <a:rPr lang="en-NZ" sz="2600" dirty="0">
                <a:solidFill>
                  <a:schemeClr val="tx2"/>
                </a:solidFill>
              </a:rPr>
              <a:t>Increased knowledge of a Māori worldview of public  health</a:t>
            </a:r>
          </a:p>
          <a:p>
            <a:pPr marL="514350" indent="-514350">
              <a:spcAft>
                <a:spcPts val="1500"/>
              </a:spcAft>
              <a:buFont typeface="+mj-lt"/>
              <a:buAutoNum type="arabicPeriod"/>
            </a:pPr>
            <a:r>
              <a:rPr lang="en-NZ" sz="2600" dirty="0">
                <a:solidFill>
                  <a:schemeClr val="tx2"/>
                </a:solidFill>
              </a:rPr>
              <a:t>Increased awareness of alcohol and other drug information and effective strategies</a:t>
            </a:r>
          </a:p>
          <a:p>
            <a:pPr marL="514350" lvl="0" indent="-514350">
              <a:spcAft>
                <a:spcPts val="1500"/>
              </a:spcAft>
              <a:buFont typeface="+mj-lt"/>
              <a:buAutoNum type="arabicPeriod"/>
            </a:pPr>
            <a:r>
              <a:rPr lang="en-NZ" sz="2600" dirty="0" smtClean="0">
                <a:solidFill>
                  <a:schemeClr val="tx2"/>
                </a:solidFill>
              </a:rPr>
              <a:t>Increased knowledge, skills </a:t>
            </a:r>
            <a:r>
              <a:rPr lang="en-NZ" sz="2600" dirty="0">
                <a:solidFill>
                  <a:schemeClr val="tx2"/>
                </a:solidFill>
              </a:rPr>
              <a:t>and confidence in CAYAD </a:t>
            </a:r>
            <a:r>
              <a:rPr lang="en-NZ" sz="2600" dirty="0" smtClean="0">
                <a:solidFill>
                  <a:schemeClr val="tx2"/>
                </a:solidFill>
              </a:rPr>
              <a:t>planning and monitoring</a:t>
            </a:r>
          </a:p>
          <a:p>
            <a:pPr marL="0" indent="0">
              <a:lnSpc>
                <a:spcPct val="80000"/>
              </a:lnSpc>
              <a:buNone/>
            </a:pPr>
            <a:endParaRPr lang="en-GB" sz="2800" dirty="0"/>
          </a:p>
        </p:txBody>
      </p:sp>
      <p:sp>
        <p:nvSpPr>
          <p:cNvPr id="4" name="Slide Number Placeholder 3"/>
          <p:cNvSpPr>
            <a:spLocks noGrp="1"/>
          </p:cNvSpPr>
          <p:nvPr>
            <p:ph type="sldNum" sz="quarter" idx="12"/>
          </p:nvPr>
        </p:nvSpPr>
        <p:spPr/>
        <p:txBody>
          <a:bodyPr/>
          <a:lstStyle/>
          <a:p>
            <a:fld id="{8D7E0C41-9C1A-477E-BEFF-BCC847A1DC8E}" type="slidenum">
              <a:rPr lang="en-NZ" smtClean="0"/>
              <a:pPr/>
              <a:t>1</a:t>
            </a:fld>
            <a:endParaRPr lang="en-NZ"/>
          </a:p>
        </p:txBody>
      </p:sp>
    </p:spTree>
    <p:extLst>
      <p:ext uri="{BB962C8B-B14F-4D97-AF65-F5344CB8AC3E}">
        <p14:creationId xmlns:p14="http://schemas.microsoft.com/office/powerpoint/2010/main" val="95467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89047" y="609600"/>
            <a:ext cx="9433047" cy="1143000"/>
          </a:xfrm>
        </p:spPr>
        <p:txBody>
          <a:bodyPr>
            <a:normAutofit fontScale="90000"/>
          </a:bodyPr>
          <a:lstStyle/>
          <a:p>
            <a:r>
              <a:rPr lang="en-NZ" sz="4000" dirty="0" smtClean="0">
                <a:solidFill>
                  <a:schemeClr val="accent5">
                    <a:lumMod val="75000"/>
                  </a:schemeClr>
                </a:solidFill>
              </a:rPr>
              <a:t>Community action on alcohol harm -</a:t>
            </a:r>
            <a:br>
              <a:rPr lang="en-NZ" sz="4000" dirty="0" smtClean="0">
                <a:solidFill>
                  <a:schemeClr val="accent5">
                    <a:lumMod val="75000"/>
                  </a:schemeClr>
                </a:solidFill>
              </a:rPr>
            </a:br>
            <a:r>
              <a:rPr lang="en-NZ" sz="4000" dirty="0" smtClean="0">
                <a:solidFill>
                  <a:schemeClr val="accent5">
                    <a:lumMod val="75000"/>
                  </a:schemeClr>
                </a:solidFill>
              </a:rPr>
              <a:t>strategies that work  </a:t>
            </a:r>
            <a:r>
              <a:rPr lang="en-NZ" sz="3600" dirty="0" smtClean="0">
                <a:solidFill>
                  <a:schemeClr val="accent5">
                    <a:lumMod val="75000"/>
                  </a:schemeClr>
                </a:solidFill>
              </a:rPr>
              <a:t/>
            </a:r>
            <a:br>
              <a:rPr lang="en-NZ" sz="3600" dirty="0" smtClean="0">
                <a:solidFill>
                  <a:schemeClr val="accent5">
                    <a:lumMod val="75000"/>
                  </a:schemeClr>
                </a:solidFill>
              </a:rPr>
            </a:br>
            <a:r>
              <a:rPr lang="en-NZ" sz="1800" dirty="0" smtClean="0"/>
              <a:t>(Holder, 2001, </a:t>
            </a:r>
            <a:r>
              <a:rPr lang="en-NZ" sz="1800" dirty="0" err="1" smtClean="0"/>
              <a:t>Babor</a:t>
            </a:r>
            <a:r>
              <a:rPr lang="en-NZ" sz="1800" dirty="0" smtClean="0"/>
              <a:t> et al, 2010)</a:t>
            </a:r>
            <a:r>
              <a:rPr lang="en-NZ" sz="3600" dirty="0" smtClean="0"/>
              <a:t/>
            </a:r>
            <a:br>
              <a:rPr lang="en-NZ" sz="3600" dirty="0" smtClean="0"/>
            </a:br>
            <a:endParaRPr lang="en-US" sz="3600" dirty="0"/>
          </a:p>
        </p:txBody>
      </p:sp>
      <p:sp>
        <p:nvSpPr>
          <p:cNvPr id="417795" name="Rectangle 3"/>
          <p:cNvSpPr>
            <a:spLocks noChangeArrowheads="1"/>
          </p:cNvSpPr>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1" hangingPunct="1"/>
            <a:endParaRPr lang="en-AU" sz="4000" b="1">
              <a:solidFill>
                <a:schemeClr val="tx2"/>
              </a:solidFill>
              <a:effectLst>
                <a:outerShdw blurRad="38100" dist="38100" dir="2700000" algn="tl">
                  <a:srgbClr val="FFFFFF"/>
                </a:outerShdw>
              </a:effectLst>
            </a:endParaRPr>
          </a:p>
        </p:txBody>
      </p:sp>
      <p:sp>
        <p:nvSpPr>
          <p:cNvPr id="417797" name="Text Box 5"/>
          <p:cNvSpPr txBox="1">
            <a:spLocks noChangeArrowheads="1"/>
          </p:cNvSpPr>
          <p:nvPr/>
        </p:nvSpPr>
        <p:spPr bwMode="auto">
          <a:xfrm>
            <a:off x="708818" y="2075726"/>
            <a:ext cx="864076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cs typeface="Arial" charset="0"/>
              </a:defRPr>
            </a:lvl1pPr>
            <a:lvl2pPr marL="800100" indent="-342900" algn="l">
              <a:defRPr>
                <a:solidFill>
                  <a:schemeClr val="tx1"/>
                </a:solidFill>
                <a:latin typeface="Arial" charset="0"/>
                <a:cs typeface="Arial" charset="0"/>
              </a:defRPr>
            </a:lvl2pPr>
            <a:lvl3pPr marL="1257300" indent="-342900" algn="l">
              <a:defRPr>
                <a:solidFill>
                  <a:schemeClr val="tx1"/>
                </a:solidFill>
                <a:latin typeface="Arial" charset="0"/>
                <a:cs typeface="Arial" charset="0"/>
              </a:defRPr>
            </a:lvl3pPr>
            <a:lvl4pPr marL="1714500" indent="-342900" algn="l">
              <a:defRPr>
                <a:solidFill>
                  <a:schemeClr val="tx1"/>
                </a:solidFill>
                <a:latin typeface="Arial" charset="0"/>
                <a:cs typeface="Arial" charset="0"/>
              </a:defRPr>
            </a:lvl4pPr>
            <a:lvl5pPr marL="2171700" indent="-342900" algn="l">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742950" indent="-742950">
              <a:buFont typeface="+mj-lt"/>
              <a:buAutoNum type="arabicPeriod"/>
            </a:pPr>
            <a:r>
              <a:rPr lang="en-US" sz="3400" dirty="0">
                <a:latin typeface="+mj-lt"/>
              </a:rPr>
              <a:t>Community </a:t>
            </a:r>
            <a:r>
              <a:rPr lang="en-US" sz="3400" dirty="0" smtClean="0">
                <a:latin typeface="+mj-lt"/>
              </a:rPr>
              <a:t>mobilization</a:t>
            </a:r>
          </a:p>
          <a:p>
            <a:pPr marL="1371600" lvl="2" indent="-457200">
              <a:buFont typeface="Wingdings" panose="05000000000000000000" pitchFamily="2" charset="2"/>
              <a:buChar char="ü"/>
            </a:pPr>
            <a:r>
              <a:rPr lang="en-US" sz="2200" dirty="0" smtClean="0">
                <a:effectLst>
                  <a:outerShdw blurRad="38100" dist="38100" dir="2700000" algn="tl">
                    <a:srgbClr val="FFFFFF"/>
                  </a:outerShdw>
                </a:effectLst>
                <a:latin typeface="+mj-lt"/>
              </a:rPr>
              <a:t>Broad</a:t>
            </a:r>
            <a:r>
              <a:rPr lang="en-US" sz="2200" dirty="0">
                <a:effectLst>
                  <a:outerShdw blurRad="38100" dist="38100" dir="2700000" algn="tl">
                    <a:srgbClr val="FFFFFF"/>
                  </a:outerShdw>
                </a:effectLst>
                <a:latin typeface="+mj-lt"/>
              </a:rPr>
              <a:t>: </a:t>
            </a:r>
            <a:r>
              <a:rPr lang="en-US" sz="2200" dirty="0" smtClean="0">
                <a:effectLst>
                  <a:outerShdw blurRad="38100" dist="38100" dir="2700000" algn="tl">
                    <a:srgbClr val="FFFFFF"/>
                  </a:outerShdw>
                </a:effectLst>
                <a:latin typeface="+mj-lt"/>
              </a:rPr>
              <a:t>building public </a:t>
            </a:r>
            <a:r>
              <a:rPr lang="en-US" sz="2200" dirty="0">
                <a:effectLst>
                  <a:outerShdw blurRad="38100" dist="38100" dir="2700000" algn="tl">
                    <a:srgbClr val="FFFFFF"/>
                  </a:outerShdw>
                </a:effectLst>
                <a:latin typeface="+mj-lt"/>
              </a:rPr>
              <a:t>support and awareness</a:t>
            </a:r>
          </a:p>
          <a:p>
            <a:pPr marL="1371600" lvl="2" indent="-457200">
              <a:buFont typeface="Wingdings" panose="05000000000000000000" pitchFamily="2" charset="2"/>
              <a:buChar char="ü"/>
            </a:pPr>
            <a:r>
              <a:rPr lang="en-US" sz="2200" dirty="0" smtClean="0">
                <a:effectLst>
                  <a:outerShdw blurRad="38100" dist="38100" dir="2700000" algn="tl">
                    <a:srgbClr val="FFFFFF"/>
                  </a:outerShdw>
                </a:effectLst>
                <a:latin typeface="+mj-lt"/>
              </a:rPr>
              <a:t>Targeted</a:t>
            </a:r>
            <a:r>
              <a:rPr lang="en-US" sz="2200" dirty="0">
                <a:effectLst>
                  <a:outerShdw blurRad="38100" dist="38100" dir="2700000" algn="tl">
                    <a:srgbClr val="FFFFFF"/>
                  </a:outerShdw>
                </a:effectLst>
                <a:latin typeface="+mj-lt"/>
              </a:rPr>
              <a:t>: </a:t>
            </a:r>
            <a:r>
              <a:rPr lang="en-US" sz="2200" dirty="0" smtClean="0">
                <a:effectLst>
                  <a:outerShdw blurRad="38100" dist="38100" dir="2700000" algn="tl">
                    <a:srgbClr val="FFFFFF"/>
                  </a:outerShdw>
                </a:effectLst>
                <a:latin typeface="+mj-lt"/>
              </a:rPr>
              <a:t>Meetings key </a:t>
            </a:r>
            <a:r>
              <a:rPr lang="en-US" sz="2200" dirty="0">
                <a:effectLst>
                  <a:outerShdw blurRad="38100" dist="38100" dir="2700000" algn="tl">
                    <a:srgbClr val="FFFFFF"/>
                  </a:outerShdw>
                </a:effectLst>
                <a:latin typeface="+mj-lt"/>
              </a:rPr>
              <a:t>decision makers</a:t>
            </a:r>
          </a:p>
          <a:p>
            <a:pPr marL="457200" lvl="1" indent="0"/>
            <a:endParaRPr lang="en-US" sz="1000" dirty="0">
              <a:effectLst>
                <a:outerShdw blurRad="38100" dist="38100" dir="2700000" algn="tl">
                  <a:srgbClr val="FFFFFF"/>
                </a:outerShdw>
              </a:effectLst>
              <a:latin typeface="+mj-lt"/>
            </a:endParaRPr>
          </a:p>
          <a:p>
            <a:pPr marL="742950" indent="-742950" eaLnBrk="1" hangingPunct="1">
              <a:buFont typeface="+mj-lt"/>
              <a:buAutoNum type="arabicPeriod"/>
            </a:pPr>
            <a:r>
              <a:rPr lang="en-US" sz="3400" dirty="0">
                <a:latin typeface="+mj-lt"/>
              </a:rPr>
              <a:t>Media </a:t>
            </a:r>
            <a:r>
              <a:rPr lang="en-US" sz="3400" dirty="0" smtClean="0">
                <a:latin typeface="+mj-lt"/>
              </a:rPr>
              <a:t>advocacy</a:t>
            </a:r>
          </a:p>
          <a:p>
            <a:pPr marL="742950" indent="-742950" eaLnBrk="1" hangingPunct="1">
              <a:buFont typeface="+mj-lt"/>
              <a:buAutoNum type="arabicPeriod"/>
            </a:pPr>
            <a:endParaRPr lang="en-US" sz="1000" dirty="0">
              <a:latin typeface="+mj-lt"/>
            </a:endParaRPr>
          </a:p>
          <a:p>
            <a:pPr marL="742950" indent="-742950" eaLnBrk="1" hangingPunct="1">
              <a:buFont typeface="+mj-lt"/>
              <a:buAutoNum type="arabicPeriod"/>
            </a:pPr>
            <a:r>
              <a:rPr lang="en-US" sz="3400" dirty="0" smtClean="0">
                <a:latin typeface="+mj-lt"/>
              </a:rPr>
              <a:t>Evidence based solutions</a:t>
            </a:r>
          </a:p>
          <a:p>
            <a:pPr marL="1371600" lvl="2" indent="-457200">
              <a:buFont typeface="Wingdings" panose="05000000000000000000" pitchFamily="2" charset="2"/>
              <a:buChar char="ü"/>
            </a:pPr>
            <a:r>
              <a:rPr lang="en-US" sz="2200" dirty="0" smtClean="0">
                <a:effectLst>
                  <a:outerShdw blurRad="38100" dist="38100" dir="2700000" algn="tl">
                    <a:srgbClr val="FFFFFF"/>
                  </a:outerShdw>
                </a:effectLst>
                <a:latin typeface="+mj-lt"/>
              </a:rPr>
              <a:t>Increased enforcement on drink driving &amp; </a:t>
            </a:r>
            <a:r>
              <a:rPr lang="en-US" sz="2200" dirty="0">
                <a:effectLst>
                  <a:outerShdw blurRad="38100" dist="38100" dir="2700000" algn="tl">
                    <a:srgbClr val="FFFFFF"/>
                  </a:outerShdw>
                </a:effectLst>
                <a:latin typeface="+mj-lt"/>
              </a:rPr>
              <a:t>purchase age</a:t>
            </a:r>
          </a:p>
          <a:p>
            <a:pPr marL="1371600" lvl="2" indent="-457200">
              <a:buFont typeface="Wingdings" panose="05000000000000000000" pitchFamily="2" charset="2"/>
              <a:buChar char="ü"/>
            </a:pPr>
            <a:r>
              <a:rPr lang="en-US" sz="2200" dirty="0" smtClean="0">
                <a:effectLst>
                  <a:outerShdw blurRad="38100" dist="38100" dir="2700000" algn="tl">
                    <a:srgbClr val="FFFFFF"/>
                  </a:outerShdw>
                </a:effectLst>
                <a:latin typeface="+mj-lt"/>
              </a:rPr>
              <a:t>Enforcement was </a:t>
            </a:r>
            <a:r>
              <a:rPr lang="en-US" sz="2200" dirty="0" err="1" smtClean="0">
                <a:effectLst>
                  <a:outerShdw blurRad="38100" dist="38100" dir="2700000" algn="tl">
                    <a:srgbClr val="FFFFFF"/>
                  </a:outerShdw>
                </a:effectLst>
                <a:latin typeface="+mj-lt"/>
              </a:rPr>
              <a:t>publicised</a:t>
            </a:r>
            <a:r>
              <a:rPr lang="en-US" sz="2200" dirty="0" smtClean="0">
                <a:effectLst>
                  <a:outerShdw blurRad="38100" dist="38100" dir="2700000" algn="tl">
                    <a:srgbClr val="FFFFFF"/>
                  </a:outerShdw>
                </a:effectLst>
                <a:latin typeface="+mj-lt"/>
              </a:rPr>
              <a:t> - </a:t>
            </a:r>
            <a:r>
              <a:rPr lang="en-US" sz="2200" dirty="0">
                <a:effectLst>
                  <a:outerShdw blurRad="38100" dist="38100" dir="2700000" algn="tl">
                    <a:srgbClr val="FFFFFF"/>
                  </a:outerShdw>
                </a:effectLst>
                <a:latin typeface="+mj-lt"/>
              </a:rPr>
              <a:t>you will get caught</a:t>
            </a:r>
          </a:p>
          <a:p>
            <a:pPr marL="1371600" lvl="2" indent="-457200">
              <a:buFont typeface="Wingdings" panose="05000000000000000000" pitchFamily="2" charset="2"/>
              <a:buChar char="ü"/>
            </a:pPr>
            <a:r>
              <a:rPr lang="en-US" sz="2200" dirty="0">
                <a:effectLst>
                  <a:outerShdw blurRad="38100" dist="38100" dir="2700000" algn="tl">
                    <a:srgbClr val="FFFFFF"/>
                  </a:outerShdw>
                </a:effectLst>
                <a:latin typeface="+mj-lt"/>
              </a:rPr>
              <a:t>Responsible Beverage Service training &amp; policy</a:t>
            </a:r>
          </a:p>
          <a:p>
            <a:pPr marL="1371600" lvl="2" indent="-457200">
              <a:buFont typeface="Wingdings" panose="05000000000000000000" pitchFamily="2" charset="2"/>
              <a:buChar char="ü"/>
            </a:pPr>
            <a:r>
              <a:rPr lang="en-US" sz="2200" dirty="0" smtClean="0">
                <a:effectLst>
                  <a:outerShdw blurRad="38100" dist="38100" dir="2700000" algn="tl">
                    <a:srgbClr val="FFFFFF"/>
                  </a:outerShdw>
                </a:effectLst>
                <a:latin typeface="+mj-lt"/>
              </a:rPr>
              <a:t>Changing council policy e.g</a:t>
            </a:r>
            <a:r>
              <a:rPr lang="en-US" sz="2200" dirty="0">
                <a:effectLst>
                  <a:outerShdw blurRad="38100" dist="38100" dir="2700000" algn="tl">
                    <a:srgbClr val="FFFFFF"/>
                  </a:outerShdw>
                </a:effectLst>
                <a:latin typeface="+mj-lt"/>
              </a:rPr>
              <a:t>. </a:t>
            </a:r>
            <a:r>
              <a:rPr lang="en-US" sz="2200" dirty="0" smtClean="0">
                <a:effectLst>
                  <a:outerShdw blurRad="38100" dist="38100" dir="2700000" algn="tl">
                    <a:srgbClr val="FFFFFF"/>
                  </a:outerShdw>
                </a:effectLst>
                <a:latin typeface="+mj-lt"/>
              </a:rPr>
              <a:t>a cap on new </a:t>
            </a:r>
            <a:r>
              <a:rPr lang="en-US" sz="2200" dirty="0" err="1" smtClean="0">
                <a:effectLst>
                  <a:outerShdw blurRad="38100" dist="38100" dir="2700000" algn="tl">
                    <a:srgbClr val="FFFFFF"/>
                  </a:outerShdw>
                </a:effectLst>
                <a:latin typeface="+mj-lt"/>
              </a:rPr>
              <a:t>off-licences</a:t>
            </a:r>
            <a:r>
              <a:rPr lang="en-US" sz="2200" dirty="0" smtClean="0">
                <a:effectLst>
                  <a:outerShdw blurRad="38100" dist="38100" dir="2700000" algn="tl">
                    <a:srgbClr val="FFFFFF"/>
                  </a:outerShdw>
                </a:effectLst>
                <a:latin typeface="+mj-lt"/>
              </a:rPr>
              <a:t>, and compulsory training for bar staff</a:t>
            </a:r>
            <a:endParaRPr lang="en-US" sz="2200" dirty="0">
              <a:effectLst>
                <a:outerShdw blurRad="38100" dist="38100" dir="2700000" algn="tl">
                  <a:srgbClr val="FFFFFF"/>
                </a:outerShdw>
              </a:effectLst>
              <a:latin typeface="+mj-lt"/>
            </a:endParaRPr>
          </a:p>
        </p:txBody>
      </p:sp>
      <p:sp>
        <p:nvSpPr>
          <p:cNvPr id="8" name="Slide Number Placeholder 7"/>
          <p:cNvSpPr>
            <a:spLocks noGrp="1"/>
          </p:cNvSpPr>
          <p:nvPr>
            <p:ph type="sldNum" sz="quarter" idx="12"/>
          </p:nvPr>
        </p:nvSpPr>
        <p:spPr/>
        <p:txBody>
          <a:bodyPr/>
          <a:lstStyle/>
          <a:p>
            <a:fld id="{8D7E0C41-9C1A-477E-BEFF-BCC847A1DC8E}" type="slidenum">
              <a:rPr lang="en-NZ" smtClean="0"/>
              <a:pPr/>
              <a:t>10</a:t>
            </a:fld>
            <a:endParaRPr lang="en-NZ"/>
          </a:p>
        </p:txBody>
      </p:sp>
    </p:spTree>
    <p:extLst>
      <p:ext uri="{BB962C8B-B14F-4D97-AF65-F5344CB8AC3E}">
        <p14:creationId xmlns:p14="http://schemas.microsoft.com/office/powerpoint/2010/main" val="3235735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7880" y="692696"/>
            <a:ext cx="8375650" cy="874712"/>
          </a:xfrm>
        </p:spPr>
        <p:txBody>
          <a:bodyPr/>
          <a:lstStyle/>
          <a:p>
            <a:r>
              <a:rPr lang="en-US" sz="4000" dirty="0" smtClean="0">
                <a:solidFill>
                  <a:schemeClr val="accent5">
                    <a:lumMod val="75000"/>
                  </a:schemeClr>
                </a:solidFill>
              </a:rPr>
              <a:t>Community Action Outcomes:</a:t>
            </a:r>
            <a:endParaRPr lang="en-US" sz="4000" dirty="0">
              <a:solidFill>
                <a:schemeClr val="accent5">
                  <a:lumMod val="75000"/>
                </a:schemeClr>
              </a:solidFill>
            </a:endParaRPr>
          </a:p>
        </p:txBody>
      </p:sp>
      <p:sp>
        <p:nvSpPr>
          <p:cNvPr id="422915" name="Text Box 3"/>
          <p:cNvSpPr txBox="1">
            <a:spLocks noChangeArrowheads="1"/>
          </p:cNvSpPr>
          <p:nvPr/>
        </p:nvSpPr>
        <p:spPr bwMode="auto">
          <a:xfrm>
            <a:off x="1017588" y="2233613"/>
            <a:ext cx="4693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t>Decreased drinking and driving</a:t>
            </a:r>
          </a:p>
        </p:txBody>
      </p:sp>
      <p:sp>
        <p:nvSpPr>
          <p:cNvPr id="422916" name="Text Box 4"/>
          <p:cNvSpPr txBox="1">
            <a:spLocks noChangeArrowheads="1"/>
          </p:cNvSpPr>
          <p:nvPr/>
        </p:nvSpPr>
        <p:spPr bwMode="auto">
          <a:xfrm>
            <a:off x="1012825" y="2801938"/>
            <a:ext cx="5102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effectLst>
                  <a:outerShdw blurRad="38100" dist="38100" dir="2700000" algn="tl">
                    <a:srgbClr val="FFFFFF"/>
                  </a:outerShdw>
                </a:effectLst>
              </a:rPr>
              <a:t>Decreased underage alcohol sales</a:t>
            </a:r>
          </a:p>
        </p:txBody>
      </p:sp>
      <p:sp>
        <p:nvSpPr>
          <p:cNvPr id="422917" name="Text Box 5"/>
          <p:cNvSpPr txBox="1">
            <a:spLocks noChangeArrowheads="1"/>
          </p:cNvSpPr>
          <p:nvPr/>
        </p:nvSpPr>
        <p:spPr bwMode="auto">
          <a:xfrm>
            <a:off x="1002615" y="1737792"/>
            <a:ext cx="52072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t>Reduced alcohol-involved violence</a:t>
            </a:r>
          </a:p>
        </p:txBody>
      </p:sp>
      <p:sp>
        <p:nvSpPr>
          <p:cNvPr id="422922" name="Text Box 10"/>
          <p:cNvSpPr txBox="1">
            <a:spLocks noChangeArrowheads="1"/>
          </p:cNvSpPr>
          <p:nvPr/>
        </p:nvSpPr>
        <p:spPr bwMode="auto">
          <a:xfrm>
            <a:off x="1008063" y="3355975"/>
            <a:ext cx="6573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effectLst>
                  <a:outerShdw blurRad="38100" dist="38100" dir="2700000" algn="tl">
                    <a:srgbClr val="FFFFFF"/>
                  </a:outerShdw>
                </a:effectLst>
              </a:rPr>
              <a:t>Increased media coverage of alcohol issues</a:t>
            </a:r>
          </a:p>
        </p:txBody>
      </p:sp>
      <p:sp>
        <p:nvSpPr>
          <p:cNvPr id="422924" name="Text Box 12"/>
          <p:cNvSpPr txBox="1">
            <a:spLocks noChangeArrowheads="1"/>
          </p:cNvSpPr>
          <p:nvPr/>
        </p:nvSpPr>
        <p:spPr bwMode="auto">
          <a:xfrm>
            <a:off x="3405452" y="5806141"/>
            <a:ext cx="49523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t>Lower density of alcohol outlets</a:t>
            </a:r>
          </a:p>
        </p:txBody>
      </p:sp>
      <p:sp>
        <p:nvSpPr>
          <p:cNvPr id="422925" name="Text Box 13"/>
          <p:cNvSpPr txBox="1">
            <a:spLocks noChangeArrowheads="1"/>
          </p:cNvSpPr>
          <p:nvPr/>
        </p:nvSpPr>
        <p:spPr bwMode="auto">
          <a:xfrm>
            <a:off x="1008063" y="3875088"/>
            <a:ext cx="57645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a:effectLst>
                  <a:outerShdw blurRad="38100" dist="38100" dir="2700000" algn="tl">
                    <a:srgbClr val="FFFFFF"/>
                  </a:outerShdw>
                </a:effectLst>
              </a:rPr>
              <a:t>Increased </a:t>
            </a:r>
            <a:r>
              <a:rPr lang="en-US" sz="2800" dirty="0" err="1">
                <a:effectLst>
                  <a:outerShdw blurRad="38100" dist="38100" dir="2700000" algn="tl">
                    <a:srgbClr val="FFFFFF"/>
                  </a:outerShdw>
                </a:effectLst>
              </a:rPr>
              <a:t>on-premise</a:t>
            </a:r>
            <a:r>
              <a:rPr lang="en-US" sz="2800" dirty="0">
                <a:effectLst>
                  <a:outerShdw blurRad="38100" dist="38100" dir="2700000" algn="tl">
                    <a:srgbClr val="FFFFFF"/>
                  </a:outerShdw>
                </a:effectLst>
              </a:rPr>
              <a:t> serving policies</a:t>
            </a:r>
          </a:p>
        </p:txBody>
      </p:sp>
      <p:sp>
        <p:nvSpPr>
          <p:cNvPr id="422928" name="Text Box 16"/>
          <p:cNvSpPr txBox="1">
            <a:spLocks noChangeArrowheads="1"/>
          </p:cNvSpPr>
          <p:nvPr/>
        </p:nvSpPr>
        <p:spPr bwMode="auto">
          <a:xfrm>
            <a:off x="3364576" y="5282921"/>
            <a:ext cx="3819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2800" b="1" dirty="0"/>
              <a:t>Potential future </a:t>
            </a:r>
            <a:r>
              <a:rPr lang="en-US" sz="2800" b="1" dirty="0" smtClean="0"/>
              <a:t>effects:</a:t>
            </a:r>
            <a:endParaRPr lang="en-US" sz="2800" dirty="0">
              <a:effectLst>
                <a:outerShdw blurRad="38100" dist="38100" dir="2700000" algn="tl">
                  <a:srgbClr val="000000">
                    <a:alpha val="43137"/>
                  </a:srgbClr>
                </a:outerShdw>
              </a:effectLst>
            </a:endParaRPr>
          </a:p>
        </p:txBody>
      </p:sp>
      <p:sp>
        <p:nvSpPr>
          <p:cNvPr id="16" name="Slide Number Placeholder 15"/>
          <p:cNvSpPr>
            <a:spLocks noGrp="1"/>
          </p:cNvSpPr>
          <p:nvPr>
            <p:ph type="sldNum" sz="quarter" idx="12"/>
          </p:nvPr>
        </p:nvSpPr>
        <p:spPr/>
        <p:txBody>
          <a:bodyPr/>
          <a:lstStyle/>
          <a:p>
            <a:fld id="{8D7E0C41-9C1A-477E-BEFF-BCC847A1DC8E}" type="slidenum">
              <a:rPr lang="en-NZ" smtClean="0"/>
              <a:pPr/>
              <a:t>11</a:t>
            </a:fld>
            <a:endParaRPr lang="en-NZ"/>
          </a:p>
        </p:txBody>
      </p:sp>
      <p:sp>
        <p:nvSpPr>
          <p:cNvPr id="17" name="Text Box 13"/>
          <p:cNvSpPr txBox="1">
            <a:spLocks noChangeArrowheads="1"/>
          </p:cNvSpPr>
          <p:nvPr/>
        </p:nvSpPr>
        <p:spPr bwMode="auto">
          <a:xfrm>
            <a:off x="1002615" y="4454525"/>
            <a:ext cx="4805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buFont typeface="Wingdings" pitchFamily="2" charset="2"/>
              <a:buNone/>
            </a:pPr>
            <a:r>
              <a:rPr lang="en-US" sz="2800" dirty="0" smtClean="0">
                <a:effectLst>
                  <a:outerShdw blurRad="38100" dist="38100" dir="2700000" algn="tl">
                    <a:srgbClr val="FFFFFF"/>
                  </a:outerShdw>
                </a:effectLst>
              </a:rPr>
              <a:t>Cap on issuing new </a:t>
            </a:r>
            <a:r>
              <a:rPr lang="en-US" sz="2800" dirty="0" err="1" smtClean="0">
                <a:effectLst>
                  <a:outerShdw blurRad="38100" dist="38100" dir="2700000" algn="tl">
                    <a:srgbClr val="FFFFFF"/>
                  </a:outerShdw>
                </a:effectLst>
              </a:rPr>
              <a:t>off-licences</a:t>
            </a:r>
            <a:endParaRPr lang="en-US" sz="2800" dirty="0">
              <a:effectLst>
                <a:outerShdw blurRad="38100" dist="38100" dir="2700000" algn="tl">
                  <a:srgbClr val="FFFFFF"/>
                </a:outerShdw>
              </a:effectLst>
            </a:endParaRPr>
          </a:p>
        </p:txBody>
      </p:sp>
    </p:spTree>
    <p:extLst>
      <p:ext uri="{BB962C8B-B14F-4D97-AF65-F5344CB8AC3E}">
        <p14:creationId xmlns:p14="http://schemas.microsoft.com/office/powerpoint/2010/main" val="420962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chemeClr val="accent5">
                    <a:lumMod val="75000"/>
                  </a:schemeClr>
                </a:solidFill>
              </a:rPr>
              <a:t>CAYAD Reference Groups</a:t>
            </a:r>
          </a:p>
        </p:txBody>
      </p:sp>
      <p:sp>
        <p:nvSpPr>
          <p:cNvPr id="3" name="Content Placeholder 2"/>
          <p:cNvSpPr>
            <a:spLocks noGrp="1"/>
          </p:cNvSpPr>
          <p:nvPr>
            <p:ph idx="1"/>
          </p:nvPr>
        </p:nvSpPr>
        <p:spPr/>
        <p:txBody>
          <a:bodyPr>
            <a:normAutofit fontScale="92500" lnSpcReduction="20000"/>
          </a:bodyPr>
          <a:lstStyle/>
          <a:p>
            <a:pPr marL="0" indent="0">
              <a:buNone/>
            </a:pPr>
            <a:r>
              <a:rPr lang="en-NZ" dirty="0"/>
              <a:t>A </a:t>
            </a:r>
            <a:r>
              <a:rPr lang="en-NZ" dirty="0" smtClean="0"/>
              <a:t>select group of people from different agencies or the community, with a shared interest in youth and community wellbeing.  </a:t>
            </a:r>
            <a:endParaRPr lang="en-NZ" dirty="0"/>
          </a:p>
          <a:p>
            <a:endParaRPr lang="en-NZ" b="1" dirty="0"/>
          </a:p>
          <a:p>
            <a:pPr marL="0" indent="0">
              <a:buNone/>
            </a:pPr>
            <a:r>
              <a:rPr lang="en-NZ" b="1" dirty="0" smtClean="0"/>
              <a:t>Purpose</a:t>
            </a:r>
            <a:endParaRPr lang="en-NZ" b="1" dirty="0"/>
          </a:p>
          <a:p>
            <a:r>
              <a:rPr lang="en-NZ" dirty="0"/>
              <a:t>Advise on community need</a:t>
            </a:r>
          </a:p>
          <a:p>
            <a:r>
              <a:rPr lang="en-NZ" dirty="0"/>
              <a:t>Help you agree the CAYAD focus: key </a:t>
            </a:r>
            <a:r>
              <a:rPr lang="en-NZ" dirty="0" smtClean="0"/>
              <a:t>objectives </a:t>
            </a:r>
            <a:r>
              <a:rPr lang="en-NZ" dirty="0"/>
              <a:t>and key initiatives </a:t>
            </a:r>
            <a:r>
              <a:rPr lang="en-NZ" dirty="0" smtClean="0"/>
              <a:t>relevant to CAYAD</a:t>
            </a:r>
            <a:endParaRPr lang="en-NZ" dirty="0"/>
          </a:p>
          <a:p>
            <a:r>
              <a:rPr lang="en-NZ" dirty="0"/>
              <a:t>Link to </a:t>
            </a:r>
            <a:r>
              <a:rPr lang="en-NZ" dirty="0" smtClean="0"/>
              <a:t>key agencies</a:t>
            </a:r>
            <a:endParaRPr lang="en-NZ" dirty="0"/>
          </a:p>
          <a:p>
            <a:r>
              <a:rPr lang="en-NZ" dirty="0"/>
              <a:t>Support </a:t>
            </a:r>
            <a:r>
              <a:rPr lang="en-NZ" dirty="0" smtClean="0"/>
              <a:t>implementation of projects</a:t>
            </a:r>
            <a:endParaRPr lang="en-NZ" dirty="0"/>
          </a:p>
          <a:p>
            <a:endParaRPr lang="en-NZ" dirty="0"/>
          </a:p>
        </p:txBody>
      </p:sp>
      <p:sp>
        <p:nvSpPr>
          <p:cNvPr id="4" name="Slide Number Placeholder 3"/>
          <p:cNvSpPr>
            <a:spLocks noGrp="1"/>
          </p:cNvSpPr>
          <p:nvPr>
            <p:ph type="sldNum" sz="quarter" idx="12"/>
          </p:nvPr>
        </p:nvSpPr>
        <p:spPr/>
        <p:txBody>
          <a:bodyPr/>
          <a:lstStyle/>
          <a:p>
            <a:fld id="{8D7E0C41-9C1A-477E-BEFF-BCC847A1DC8E}" type="slidenum">
              <a:rPr lang="en-NZ" smtClean="0"/>
              <a:pPr/>
              <a:t>12</a:t>
            </a:fld>
            <a:endParaRPr lang="en-NZ"/>
          </a:p>
        </p:txBody>
      </p:sp>
      <p:sp>
        <p:nvSpPr>
          <p:cNvPr id="5" name="TextBox 4"/>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S1</a:t>
            </a:r>
            <a:endParaRPr lang="en-NZ" sz="2000" b="1" dirty="0">
              <a:solidFill>
                <a:srgbClr val="7030A0"/>
              </a:solidFill>
            </a:endParaRPr>
          </a:p>
        </p:txBody>
      </p:sp>
    </p:spTree>
    <p:extLst>
      <p:ext uri="{BB962C8B-B14F-4D97-AF65-F5344CB8AC3E}">
        <p14:creationId xmlns:p14="http://schemas.microsoft.com/office/powerpoint/2010/main" val="155165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0"/>
            <a:ext cx="8229600" cy="1219200"/>
          </a:xfrm>
        </p:spPr>
        <p:txBody>
          <a:bodyPr lIns="0" rIns="0" bIns="0" anchor="b">
            <a:normAutofit/>
          </a:bodyPr>
          <a:lstStyle/>
          <a:p>
            <a:r>
              <a:rPr lang="en-GB" sz="3600" b="1" dirty="0">
                <a:solidFill>
                  <a:srgbClr val="00B0F0"/>
                </a:solidFill>
                <a:latin typeface="Arial Black" pitchFamily="34" charset="0"/>
                <a:ea typeface="+mn-ea"/>
                <a:cs typeface="+mn-cs"/>
              </a:rPr>
              <a:t>CAYAD Reference Groups</a:t>
            </a:r>
            <a:br>
              <a:rPr lang="en-GB" sz="3600" b="1" dirty="0">
                <a:solidFill>
                  <a:srgbClr val="00B0F0"/>
                </a:solidFill>
                <a:latin typeface="Arial Black" pitchFamily="34" charset="0"/>
                <a:ea typeface="+mn-ea"/>
                <a:cs typeface="+mn-cs"/>
              </a:rPr>
            </a:br>
            <a:endParaRPr lang="en-GB" sz="3600" b="1" dirty="0">
              <a:solidFill>
                <a:srgbClr val="00B0F0"/>
              </a:solidFill>
              <a:latin typeface="Arial Black" pitchFamily="34" charset="0"/>
              <a:ea typeface="+mn-ea"/>
              <a:cs typeface="+mn-cs"/>
            </a:endParaRPr>
          </a:p>
        </p:txBody>
      </p:sp>
      <p:grpSp>
        <p:nvGrpSpPr>
          <p:cNvPr id="2" name="Group 14"/>
          <p:cNvGrpSpPr>
            <a:grpSpLocks/>
          </p:cNvGrpSpPr>
          <p:nvPr/>
        </p:nvGrpSpPr>
        <p:grpSpPr bwMode="auto">
          <a:xfrm>
            <a:off x="611560" y="1700808"/>
            <a:ext cx="8214872" cy="4030092"/>
            <a:chOff x="428596" y="1676388"/>
            <a:chExt cx="8215370" cy="4102129"/>
          </a:xfrm>
        </p:grpSpPr>
        <p:sp>
          <p:nvSpPr>
            <p:cNvPr id="4" name="Oval 3"/>
            <p:cNvSpPr/>
            <p:nvPr/>
          </p:nvSpPr>
          <p:spPr>
            <a:xfrm>
              <a:off x="428596" y="2071678"/>
              <a:ext cx="2357454"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Education</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6" name="Oval 5"/>
            <p:cNvSpPr/>
            <p:nvPr/>
          </p:nvSpPr>
          <p:spPr>
            <a:xfrm>
              <a:off x="1000100" y="4572008"/>
              <a:ext cx="2571768"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COMMUNITY</a:t>
              </a:r>
            </a:p>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IWI/HAPU</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7" name="Oval 6"/>
            <p:cNvSpPr/>
            <p:nvPr/>
          </p:nvSpPr>
          <p:spPr>
            <a:xfrm>
              <a:off x="6258552" y="3476601"/>
              <a:ext cx="2357454"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sz="1600" dirty="0">
                  <a:solidFill>
                    <a:srgbClr val="FFFFFF"/>
                  </a:solidFill>
                  <a:effectLst>
                    <a:outerShdw blurRad="38100" dist="38100" dir="2700000" algn="tl">
                      <a:srgbClr val="C0C0C0"/>
                    </a:outerShdw>
                  </a:effectLst>
                  <a:latin typeface="Constantia" pitchFamily="18" charset="0"/>
                  <a:cs typeface="Arial" pitchFamily="34" charset="0"/>
                </a:rPr>
                <a:t>LAW ENFORC. / POLICE</a:t>
              </a:r>
            </a:p>
          </p:txBody>
        </p:sp>
        <p:sp>
          <p:nvSpPr>
            <p:cNvPr id="8" name="Oval 7"/>
            <p:cNvSpPr/>
            <p:nvPr/>
          </p:nvSpPr>
          <p:spPr>
            <a:xfrm>
              <a:off x="3071802" y="3000372"/>
              <a:ext cx="2714644" cy="185738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Reference Group</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9" name="TextBox 8"/>
            <p:cNvSpPr txBox="1"/>
            <p:nvPr/>
          </p:nvSpPr>
          <p:spPr>
            <a:xfrm>
              <a:off x="642481" y="2970210"/>
              <a:ext cx="2214697" cy="304802"/>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sp>
          <p:nvSpPr>
            <p:cNvPr id="10" name="TextBox 9"/>
            <p:cNvSpPr txBox="1"/>
            <p:nvPr/>
          </p:nvSpPr>
          <p:spPr>
            <a:xfrm>
              <a:off x="1285458" y="5473715"/>
              <a:ext cx="2500464" cy="304802"/>
            </a:xfrm>
            <a:prstGeom prst="rect">
              <a:avLst/>
            </a:prstGeom>
            <a:noFill/>
          </p:spPr>
          <p:txBody>
            <a:bodyPr>
              <a:spAutoFit/>
            </a:bodyPr>
            <a:lstStyle>
              <a:lvl1pPr marL="95250" indent="-95250">
                <a:defRPr>
                  <a:solidFill>
                    <a:schemeClr val="tx1"/>
                  </a:solidFill>
                  <a:latin typeface="Arial" pitchFamily="34" charset="0"/>
                </a:defRPr>
              </a:lvl1pPr>
              <a:lvl2pPr marL="95250" indent="-952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grpSp>
          <p:nvGrpSpPr>
            <p:cNvPr id="3" name="Group 12"/>
            <p:cNvGrpSpPr>
              <a:grpSpLocks/>
            </p:cNvGrpSpPr>
            <p:nvPr/>
          </p:nvGrpSpPr>
          <p:grpSpPr bwMode="auto">
            <a:xfrm>
              <a:off x="6042515" y="1676388"/>
              <a:ext cx="2357454" cy="1555761"/>
              <a:chOff x="5113821" y="1952616"/>
              <a:chExt cx="2357454" cy="1555761"/>
            </a:xfrm>
          </p:grpSpPr>
          <p:sp>
            <p:nvSpPr>
              <p:cNvPr id="5" name="Oval 4"/>
              <p:cNvSpPr/>
              <p:nvPr/>
            </p:nvSpPr>
            <p:spPr>
              <a:xfrm>
                <a:off x="5113821" y="1952616"/>
                <a:ext cx="2357454" cy="86678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Council</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12" name="TextBox 11"/>
              <p:cNvSpPr txBox="1"/>
              <p:nvPr/>
            </p:nvSpPr>
            <p:spPr>
              <a:xfrm>
                <a:off x="5429133" y="2928936"/>
                <a:ext cx="2000372" cy="579441"/>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a:p>
                <a:endParaRPr lang="en-GB">
                  <a:latin typeface="Constantia" pitchFamily="18" charset="0"/>
                  <a:cs typeface="Arial" pitchFamily="34" charset="0"/>
                </a:endParaRPr>
              </a:p>
            </p:txBody>
          </p:sp>
        </p:grpSp>
        <p:sp>
          <p:nvSpPr>
            <p:cNvPr id="14" name="TextBox 13"/>
            <p:cNvSpPr txBox="1"/>
            <p:nvPr/>
          </p:nvSpPr>
          <p:spPr>
            <a:xfrm>
              <a:off x="5929176" y="5072075"/>
              <a:ext cx="2714790" cy="304802"/>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grpSp>
      <p:cxnSp>
        <p:nvCxnSpPr>
          <p:cNvPr id="17" name="Straight Arrow Connector 16"/>
          <p:cNvCxnSpPr/>
          <p:nvPr/>
        </p:nvCxnSpPr>
        <p:spPr>
          <a:xfrm>
            <a:off x="2624739" y="2780928"/>
            <a:ext cx="714375"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5937107" y="2564904"/>
            <a:ext cx="857250"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95395" y="4724400"/>
            <a:ext cx="714375" cy="569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noChangeShapeType="1"/>
          </p:cNvCxnSpPr>
          <p:nvPr/>
        </p:nvCxnSpPr>
        <p:spPr bwMode="auto">
          <a:xfrm flipH="1" flipV="1">
            <a:off x="5937107" y="3645024"/>
            <a:ext cx="432048" cy="72008"/>
          </a:xfrm>
          <a:prstGeom prst="straightConnector1">
            <a:avLst/>
          </a:prstGeom>
          <a:noFill/>
          <a:ln w="9525" algn="ctr">
            <a:solidFill>
              <a:srgbClr val="065093"/>
            </a:solidFill>
            <a:round/>
            <a:headEnd/>
            <a:tailEnd type="arrow" w="med" len="med"/>
          </a:ln>
          <a:extLst>
            <a:ext uri="{909E8E84-426E-40DD-AFC4-6F175D3DCCD1}">
              <a14:hiddenFill xmlns:a14="http://schemas.microsoft.com/office/drawing/2010/main">
                <a:noFill/>
              </a14:hiddenFill>
            </a:ext>
          </a:extLst>
        </p:spPr>
      </p:cxnSp>
      <p:sp>
        <p:nvSpPr>
          <p:cNvPr id="14385" name="Oval 49"/>
          <p:cNvSpPr>
            <a:spLocks noChangeArrowheads="1"/>
          </p:cNvSpPr>
          <p:nvPr/>
        </p:nvSpPr>
        <p:spPr bwMode="auto">
          <a:xfrm>
            <a:off x="3560843" y="1340768"/>
            <a:ext cx="2160240" cy="10157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Health</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24" name="Straight Arrow Connector 23"/>
          <p:cNvCxnSpPr/>
          <p:nvPr/>
        </p:nvCxnSpPr>
        <p:spPr>
          <a:xfrm>
            <a:off x="4640963" y="234888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68755" y="4077072"/>
            <a:ext cx="432048" cy="360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5577067" y="4581128"/>
            <a:ext cx="2357311" cy="85725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sz="1600" dirty="0" smtClean="0">
                <a:solidFill>
                  <a:srgbClr val="FFFFFF"/>
                </a:solidFill>
                <a:effectLst>
                  <a:outerShdw blurRad="38100" dist="38100" dir="2700000" algn="tl">
                    <a:srgbClr val="C0C0C0"/>
                  </a:outerShdw>
                </a:effectLst>
                <a:latin typeface="Constantia" pitchFamily="18" charset="0"/>
                <a:cs typeface="Arial" pitchFamily="34" charset="0"/>
              </a:rPr>
              <a:t>Youth sector</a:t>
            </a:r>
            <a:endParaRPr lang="en-GB" sz="1600"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33" name="Straight Arrow Connector 32"/>
          <p:cNvCxnSpPr>
            <a:cxnSpLocks noChangeShapeType="1"/>
          </p:cNvCxnSpPr>
          <p:nvPr/>
        </p:nvCxnSpPr>
        <p:spPr bwMode="auto">
          <a:xfrm flipH="1" flipV="1">
            <a:off x="5721083" y="4509120"/>
            <a:ext cx="432048" cy="72008"/>
          </a:xfrm>
          <a:prstGeom prst="straightConnector1">
            <a:avLst/>
          </a:prstGeom>
          <a:noFill/>
          <a:ln w="9525" algn="ctr">
            <a:solidFill>
              <a:srgbClr val="065093"/>
            </a:solidFill>
            <a:round/>
            <a:headEnd/>
            <a:tailEnd type="arrow" w="med" len="med"/>
          </a:ln>
          <a:extLst>
            <a:ext uri="{909E8E84-426E-40DD-AFC4-6F175D3DCCD1}">
              <a14:hiddenFill xmlns:a14="http://schemas.microsoft.com/office/drawing/2010/main">
                <a:noFill/>
              </a14:hiddenFill>
            </a:ext>
          </a:extLst>
        </p:spPr>
      </p:cxnSp>
      <p:sp>
        <p:nvSpPr>
          <p:cNvPr id="34" name="Oval 33"/>
          <p:cNvSpPr/>
          <p:nvPr/>
        </p:nvSpPr>
        <p:spPr bwMode="auto">
          <a:xfrm>
            <a:off x="356995" y="3212976"/>
            <a:ext cx="2357311" cy="85725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Employment</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35" name="Straight Arrow Connector 34"/>
          <p:cNvCxnSpPr/>
          <p:nvPr/>
        </p:nvCxnSpPr>
        <p:spPr>
          <a:xfrm>
            <a:off x="2768755" y="3789040"/>
            <a:ext cx="50405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8D7E0C41-9C1A-477E-BEFF-BCC847A1DC8E}" type="slidenum">
              <a:rPr lang="en-NZ" smtClean="0"/>
              <a:pPr/>
              <a:t>13</a:t>
            </a:fld>
            <a:endParaRPr lang="en-NZ"/>
          </a:p>
        </p:txBody>
      </p:sp>
    </p:spTree>
    <p:extLst>
      <p:ext uri="{BB962C8B-B14F-4D97-AF65-F5344CB8AC3E}">
        <p14:creationId xmlns:p14="http://schemas.microsoft.com/office/powerpoint/2010/main" val="267537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chemeClr val="accent5">
                    <a:lumMod val="75000"/>
                  </a:schemeClr>
                </a:solidFill>
              </a:rPr>
              <a:t>Case Study Questions</a:t>
            </a:r>
            <a:endParaRPr lang="en-NZ" sz="4000"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NZ" dirty="0"/>
              <a:t>What was the issue being addressed? </a:t>
            </a:r>
          </a:p>
          <a:p>
            <a:pPr marL="514350" indent="-514350">
              <a:buFont typeface="+mj-lt"/>
              <a:buAutoNum type="arabicPeriod"/>
            </a:pPr>
            <a:r>
              <a:rPr lang="en-NZ" dirty="0"/>
              <a:t>What were the key actions that helped the project to succeed?</a:t>
            </a:r>
          </a:p>
          <a:p>
            <a:pPr marL="514350" indent="-514350">
              <a:buFont typeface="+mj-lt"/>
              <a:buAutoNum type="arabicPeriod"/>
            </a:pPr>
            <a:r>
              <a:rPr lang="en-NZ" dirty="0" smtClean="0"/>
              <a:t>What </a:t>
            </a:r>
            <a:r>
              <a:rPr lang="en-NZ" dirty="0"/>
              <a:t>changed as a result of this project? </a:t>
            </a:r>
          </a:p>
          <a:p>
            <a:pPr marL="0" indent="0">
              <a:buNone/>
            </a:pPr>
            <a:r>
              <a:rPr lang="en-NZ" dirty="0" smtClean="0"/>
              <a:t>	- Is this what was intended at the 	beginning? What (if any) unintended 	outcomes occurred</a:t>
            </a:r>
            <a:r>
              <a:rPr lang="en-NZ" dirty="0"/>
              <a:t>? </a:t>
            </a:r>
          </a:p>
          <a:p>
            <a:endParaRPr lang="en-NZ" dirty="0"/>
          </a:p>
        </p:txBody>
      </p:sp>
    </p:spTree>
    <p:extLst>
      <p:ext uri="{BB962C8B-B14F-4D97-AF65-F5344CB8AC3E}">
        <p14:creationId xmlns:p14="http://schemas.microsoft.com/office/powerpoint/2010/main" val="270956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0839" y="404664"/>
            <a:ext cx="8229600" cy="1143000"/>
          </a:xfrm>
        </p:spPr>
        <p:txBody>
          <a:bodyPr>
            <a:normAutofit/>
          </a:bodyPr>
          <a:lstStyle/>
          <a:p>
            <a:r>
              <a:rPr lang="en-NZ" sz="3600" b="1" dirty="0">
                <a:solidFill>
                  <a:srgbClr val="00B0F0"/>
                </a:solidFill>
                <a:latin typeface="Arial Black" pitchFamily="34" charset="0"/>
                <a:ea typeface="+mn-ea"/>
                <a:cs typeface="+mn-cs"/>
              </a:rPr>
              <a:t>CAYAD Programme Objectives</a:t>
            </a:r>
          </a:p>
        </p:txBody>
      </p:sp>
      <p:sp>
        <p:nvSpPr>
          <p:cNvPr id="4" name="Slide Number Placeholder 3"/>
          <p:cNvSpPr>
            <a:spLocks noGrp="1"/>
          </p:cNvSpPr>
          <p:nvPr>
            <p:ph type="sldNum" sz="quarter" idx="12"/>
          </p:nvPr>
        </p:nvSpPr>
        <p:spPr/>
        <p:txBody>
          <a:bodyPr/>
          <a:lstStyle/>
          <a:p>
            <a:fld id="{8D7E0C41-9C1A-477E-BEFF-BCC847A1DC8E}" type="slidenum">
              <a:rPr lang="en-NZ" smtClean="0"/>
              <a:pPr/>
              <a:t>15</a:t>
            </a:fld>
            <a:endParaRPr lang="en-NZ"/>
          </a:p>
        </p:txBody>
      </p:sp>
      <p:sp>
        <p:nvSpPr>
          <p:cNvPr id="5" name="Rounded Rectangle 4"/>
          <p:cNvSpPr/>
          <p:nvPr/>
        </p:nvSpPr>
        <p:spPr>
          <a:xfrm>
            <a:off x="251520" y="3379286"/>
            <a:ext cx="2808312" cy="2736304"/>
          </a:xfrm>
          <a:prstGeom prst="roundRect">
            <a:avLst/>
          </a:prstGeom>
          <a:solidFill>
            <a:schemeClr val="accent5">
              <a:lumMod val="75000"/>
            </a:schemeClr>
          </a:solidFill>
          <a:ln>
            <a:noFill/>
          </a:ln>
          <a:effectLst>
            <a:outerShdw blurRad="101600" dist="38100" dir="8100000" algn="tr" rotWithShape="0">
              <a:schemeClr val="accent1">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200" b="1" dirty="0" smtClean="0">
                <a:effectLst>
                  <a:outerShdw blurRad="38100" dist="38100" dir="2700000" algn="tl">
                    <a:srgbClr val="000000">
                      <a:alpha val="43137"/>
                    </a:srgbClr>
                  </a:outerShdw>
                </a:effectLst>
              </a:rPr>
              <a:t>Effective policies and practices to reduce alcohol </a:t>
            </a:r>
            <a:r>
              <a:rPr lang="en-NZ" sz="2200" b="1" dirty="0">
                <a:effectLst>
                  <a:outerShdw blurRad="38100" dist="38100" dir="2700000" algn="tl">
                    <a:srgbClr val="000000">
                      <a:alpha val="43137"/>
                    </a:srgbClr>
                  </a:outerShdw>
                </a:effectLst>
              </a:rPr>
              <a:t>and other drug related </a:t>
            </a:r>
            <a:r>
              <a:rPr lang="en-NZ" sz="2200" b="1" dirty="0" smtClean="0">
                <a:effectLst>
                  <a:outerShdw blurRad="38100" dist="38100" dir="2700000" algn="tl">
                    <a:srgbClr val="000000">
                      <a:alpha val="43137"/>
                    </a:srgbClr>
                  </a:outerShdw>
                </a:effectLst>
              </a:rPr>
              <a:t>harm adopted</a:t>
            </a:r>
            <a:endParaRPr lang="en-NZ" sz="2200" b="1" dirty="0">
              <a:effectLst>
                <a:outerShdw blurRad="38100" dist="38100" dir="2700000" algn="tl">
                  <a:srgbClr val="000000">
                    <a:alpha val="43137"/>
                  </a:srgbClr>
                </a:outerShdw>
              </a:effectLst>
            </a:endParaRPr>
          </a:p>
          <a:p>
            <a:pPr algn="ctr"/>
            <a:endParaRPr lang="en-NZ" dirty="0"/>
          </a:p>
        </p:txBody>
      </p:sp>
      <p:sp>
        <p:nvSpPr>
          <p:cNvPr id="6" name="Rounded Rectangle 5"/>
          <p:cNvSpPr/>
          <p:nvPr/>
        </p:nvSpPr>
        <p:spPr>
          <a:xfrm>
            <a:off x="3203848" y="3379341"/>
            <a:ext cx="2808312" cy="2736304"/>
          </a:xfrm>
          <a:prstGeom prst="roundRect">
            <a:avLst/>
          </a:prstGeom>
          <a:solidFill>
            <a:schemeClr val="accent2">
              <a:lumMod val="75000"/>
            </a:schemeClr>
          </a:solidFill>
          <a:ln>
            <a:noFill/>
          </a:ln>
          <a:effectLst>
            <a:outerShdw blurRad="101600" dist="38100" dir="8100000" algn="tr" rotWithShape="0">
              <a:schemeClr val="accent2">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200" b="1" dirty="0">
                <a:effectLst>
                  <a:outerShdw blurRad="38100" dist="38100" dir="2700000" algn="tl">
                    <a:srgbClr val="000000">
                      <a:alpha val="43137"/>
                    </a:srgbClr>
                  </a:outerShdw>
                </a:effectLst>
              </a:rPr>
              <a:t>Increased local capacity to support young people in education, employment and recreation</a:t>
            </a:r>
          </a:p>
        </p:txBody>
      </p:sp>
      <p:sp>
        <p:nvSpPr>
          <p:cNvPr id="7" name="Rounded Rectangle 6"/>
          <p:cNvSpPr/>
          <p:nvPr/>
        </p:nvSpPr>
        <p:spPr>
          <a:xfrm>
            <a:off x="6156176" y="3371908"/>
            <a:ext cx="2808312" cy="2736304"/>
          </a:xfrm>
          <a:prstGeom prst="roundRect">
            <a:avLst/>
          </a:prstGeom>
          <a:solidFill>
            <a:schemeClr val="accent6">
              <a:lumMod val="75000"/>
            </a:schemeClr>
          </a:solidFill>
          <a:ln>
            <a:noFill/>
          </a:ln>
          <a:effectLst>
            <a:outerShdw blurRad="101600" dist="38100" dir="8100000" algn="tr" rotWithShape="0">
              <a:schemeClr val="accent6">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200" b="1" dirty="0">
                <a:effectLst>
                  <a:outerShdw blurRad="38100" dist="38100" dir="2700000" algn="tl">
                    <a:srgbClr val="000000">
                      <a:alpha val="43137"/>
                    </a:srgbClr>
                  </a:outerShdw>
                </a:effectLst>
              </a:rPr>
              <a:t>Reduced supply of alcohol and other drugs to young </a:t>
            </a:r>
            <a:r>
              <a:rPr lang="en-NZ" sz="2200" b="1" dirty="0" smtClean="0">
                <a:effectLst>
                  <a:outerShdw blurRad="38100" dist="38100" dir="2700000" algn="tl">
                    <a:srgbClr val="000000">
                      <a:alpha val="43137"/>
                    </a:srgbClr>
                  </a:outerShdw>
                </a:effectLst>
              </a:rPr>
              <a:t>people</a:t>
            </a:r>
            <a:endParaRPr lang="en-NZ" sz="2200" b="1" dirty="0">
              <a:effectLst>
                <a:outerShdw blurRad="38100" dist="38100" dir="2700000" algn="tl">
                  <a:srgbClr val="000000">
                    <a:alpha val="43137"/>
                  </a:srgbClr>
                </a:outerShdw>
              </a:effectLst>
            </a:endParaRPr>
          </a:p>
        </p:txBody>
      </p:sp>
      <p:sp>
        <p:nvSpPr>
          <p:cNvPr id="8" name="Rounded Rectangle 7"/>
          <p:cNvSpPr/>
          <p:nvPr/>
        </p:nvSpPr>
        <p:spPr>
          <a:xfrm>
            <a:off x="917594" y="1844824"/>
            <a:ext cx="7380820" cy="1080120"/>
          </a:xfrm>
          <a:prstGeom prst="roundRect">
            <a:avLst/>
          </a:prstGeom>
          <a:solidFill>
            <a:schemeClr val="bg1">
              <a:lumMod val="50000"/>
            </a:schemeClr>
          </a:solidFill>
          <a:ln>
            <a:noFill/>
          </a:ln>
          <a:effectLst>
            <a:outerShdw blurRad="101600" dist="38100" dir="8100000" algn="tr" rotWithShape="0">
              <a:schemeClr val="tx1">
                <a:lumMod val="65000"/>
                <a:lumOff val="3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200" b="1" dirty="0">
                <a:effectLst>
                  <a:outerShdw blurRad="38100" dist="38100" dir="2700000" algn="tl">
                    <a:srgbClr val="000000">
                      <a:alpha val="43137"/>
                    </a:srgbClr>
                  </a:outerShdw>
                </a:effectLst>
              </a:rPr>
              <a:t>Increased informed community discussion and debate about issues related to alcohol and other </a:t>
            </a:r>
            <a:r>
              <a:rPr lang="en-NZ" sz="2200" b="1" dirty="0" smtClean="0">
                <a:effectLst>
                  <a:outerShdw blurRad="38100" dist="38100" dir="2700000" algn="tl">
                    <a:srgbClr val="000000">
                      <a:alpha val="43137"/>
                    </a:srgbClr>
                  </a:outerShdw>
                </a:effectLst>
              </a:rPr>
              <a:t>drugs</a:t>
            </a:r>
            <a:endParaRPr lang="en-NZ"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949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200" dirty="0">
                <a:solidFill>
                  <a:schemeClr val="accent5">
                    <a:lumMod val="75000"/>
                  </a:schemeClr>
                </a:solidFill>
              </a:rPr>
              <a:t>Programme - Day One</a:t>
            </a:r>
            <a:endParaRPr lang="en-NZ" sz="4200" dirty="0">
              <a:solidFill>
                <a:schemeClr val="accent5">
                  <a:lumMod val="75000"/>
                </a:schemeClr>
              </a:solidFill>
            </a:endParaRPr>
          </a:p>
        </p:txBody>
      </p:sp>
      <p:sp>
        <p:nvSpPr>
          <p:cNvPr id="3" name="Content Placeholder 2"/>
          <p:cNvSpPr>
            <a:spLocks noGrp="1"/>
          </p:cNvSpPr>
          <p:nvPr>
            <p:ph idx="1"/>
          </p:nvPr>
        </p:nvSpPr>
        <p:spPr>
          <a:xfrm>
            <a:off x="899592" y="1600200"/>
            <a:ext cx="7787208" cy="4925144"/>
          </a:xfrm>
        </p:spPr>
        <p:txBody>
          <a:bodyPr>
            <a:normAutofit fontScale="77500" lnSpcReduction="20000"/>
          </a:bodyPr>
          <a:lstStyle/>
          <a:p>
            <a:pPr marL="0" lvl="0" indent="0">
              <a:buNone/>
            </a:pPr>
            <a:r>
              <a:rPr lang="en-NZ" i="1" dirty="0">
                <a:solidFill>
                  <a:schemeClr val="accent5">
                    <a:lumMod val="75000"/>
                  </a:schemeClr>
                </a:solidFill>
              </a:rPr>
              <a:t>Welcome – 9.30</a:t>
            </a:r>
          </a:p>
          <a:p>
            <a:pPr marL="0" lvl="0" indent="0">
              <a:buNone/>
            </a:pPr>
            <a:r>
              <a:rPr lang="en-NZ" b="1" dirty="0" err="1" smtClean="0">
                <a:solidFill>
                  <a:schemeClr val="tx2"/>
                </a:solidFill>
              </a:rPr>
              <a:t>Whakawhanaungatanga</a:t>
            </a:r>
            <a:endParaRPr lang="en-NZ" dirty="0">
              <a:solidFill>
                <a:schemeClr val="tx2"/>
              </a:solidFill>
            </a:endParaRPr>
          </a:p>
          <a:p>
            <a:pPr marL="0" indent="0">
              <a:buNone/>
            </a:pPr>
            <a:r>
              <a:rPr lang="en-NZ" b="1" dirty="0" smtClean="0">
                <a:solidFill>
                  <a:schemeClr val="tx2"/>
                </a:solidFill>
              </a:rPr>
              <a:t>Overview of CAYAD and Population </a:t>
            </a:r>
            <a:r>
              <a:rPr lang="en-NZ" b="1" dirty="0">
                <a:solidFill>
                  <a:schemeClr val="tx2"/>
                </a:solidFill>
              </a:rPr>
              <a:t>Health</a:t>
            </a:r>
            <a:endParaRPr lang="en-NZ" dirty="0">
              <a:solidFill>
                <a:schemeClr val="tx2"/>
              </a:solidFill>
            </a:endParaRPr>
          </a:p>
          <a:p>
            <a:pPr marL="0" lvl="0" indent="0">
              <a:buNone/>
            </a:pPr>
            <a:r>
              <a:rPr lang="en-NZ" b="1" dirty="0" smtClean="0">
                <a:solidFill>
                  <a:schemeClr val="tx2"/>
                </a:solidFill>
              </a:rPr>
              <a:t>Introduction </a:t>
            </a:r>
            <a:r>
              <a:rPr lang="en-NZ" b="1" dirty="0">
                <a:solidFill>
                  <a:schemeClr val="tx2"/>
                </a:solidFill>
              </a:rPr>
              <a:t>to Community Action </a:t>
            </a:r>
            <a:endParaRPr lang="en-NZ" b="1" dirty="0" smtClean="0">
              <a:solidFill>
                <a:schemeClr val="tx2"/>
              </a:solidFill>
            </a:endParaRPr>
          </a:p>
          <a:p>
            <a:pPr marL="0" lvl="0" indent="0">
              <a:buNone/>
            </a:pPr>
            <a:r>
              <a:rPr lang="en-NZ" b="1" dirty="0" smtClean="0">
                <a:solidFill>
                  <a:schemeClr val="tx2"/>
                </a:solidFill>
              </a:rPr>
              <a:t>Engaging M</a:t>
            </a:r>
            <a:r>
              <a:rPr lang="en-NZ" b="1" dirty="0" smtClean="0">
                <a:solidFill>
                  <a:schemeClr val="tx2"/>
                </a:solidFill>
                <a:latin typeface="Calibri"/>
              </a:rPr>
              <a:t>ā</a:t>
            </a:r>
            <a:r>
              <a:rPr lang="en-NZ" b="1" dirty="0" smtClean="0">
                <a:solidFill>
                  <a:schemeClr val="tx2"/>
                </a:solidFill>
              </a:rPr>
              <a:t>ori in a public health context </a:t>
            </a:r>
            <a:r>
              <a:rPr lang="en-NZ" dirty="0" smtClean="0">
                <a:solidFill>
                  <a:schemeClr val="tx2"/>
                </a:solidFill>
              </a:rPr>
              <a:t>– </a:t>
            </a:r>
            <a:r>
              <a:rPr lang="en-NZ" i="1" dirty="0" smtClean="0">
                <a:solidFill>
                  <a:schemeClr val="tx2"/>
                </a:solidFill>
              </a:rPr>
              <a:t>Teah Carlson</a:t>
            </a:r>
            <a:endParaRPr lang="en-NZ" i="1" dirty="0">
              <a:solidFill>
                <a:schemeClr val="tx2"/>
              </a:solidFill>
            </a:endParaRPr>
          </a:p>
          <a:p>
            <a:pPr marL="0" indent="0">
              <a:buNone/>
            </a:pPr>
            <a:endParaRPr lang="en-NZ" i="1" dirty="0" smtClean="0">
              <a:solidFill>
                <a:schemeClr val="tx2"/>
              </a:solidFill>
            </a:endParaRPr>
          </a:p>
          <a:p>
            <a:pPr marL="0" indent="0">
              <a:buNone/>
            </a:pPr>
            <a:r>
              <a:rPr lang="en-NZ" i="1" dirty="0" smtClean="0">
                <a:solidFill>
                  <a:schemeClr val="accent5">
                    <a:lumMod val="75000"/>
                  </a:schemeClr>
                </a:solidFill>
              </a:rPr>
              <a:t>Morning </a:t>
            </a:r>
            <a:r>
              <a:rPr lang="en-NZ" i="1" dirty="0" smtClean="0">
                <a:solidFill>
                  <a:schemeClr val="accent5">
                    <a:lumMod val="75000"/>
                  </a:schemeClr>
                </a:solidFill>
              </a:rPr>
              <a:t>tea – 11.00</a:t>
            </a:r>
            <a:endParaRPr lang="en-NZ" i="1" dirty="0" smtClean="0">
              <a:solidFill>
                <a:schemeClr val="accent5">
                  <a:lumMod val="75000"/>
                </a:schemeClr>
              </a:solidFill>
            </a:endParaRPr>
          </a:p>
          <a:p>
            <a:pPr marL="0" indent="0">
              <a:buNone/>
            </a:pPr>
            <a:r>
              <a:rPr lang="en-NZ" b="1" dirty="0">
                <a:solidFill>
                  <a:schemeClr val="tx2"/>
                </a:solidFill>
              </a:rPr>
              <a:t>Introduction to Community Action</a:t>
            </a:r>
            <a:endParaRPr lang="en-NZ" b="1" dirty="0">
              <a:solidFill>
                <a:schemeClr val="tx2"/>
              </a:solidFill>
            </a:endParaRPr>
          </a:p>
          <a:p>
            <a:pPr marL="0" lvl="0" indent="0">
              <a:buNone/>
            </a:pPr>
            <a:r>
              <a:rPr lang="en-NZ" b="1" dirty="0">
                <a:solidFill>
                  <a:schemeClr val="tx2"/>
                </a:solidFill>
              </a:rPr>
              <a:t>Introduction to </a:t>
            </a:r>
            <a:r>
              <a:rPr lang="en-NZ" b="1" dirty="0" smtClean="0">
                <a:solidFill>
                  <a:schemeClr val="tx2"/>
                </a:solidFill>
              </a:rPr>
              <a:t>RBA and CAYDA reporting</a:t>
            </a:r>
            <a:endParaRPr lang="en-NZ" dirty="0">
              <a:solidFill>
                <a:schemeClr val="tx2"/>
              </a:solidFill>
            </a:endParaRPr>
          </a:p>
          <a:p>
            <a:pPr marL="0" indent="0">
              <a:buNone/>
            </a:pPr>
            <a:r>
              <a:rPr lang="en-NZ" i="1" dirty="0" smtClean="0">
                <a:solidFill>
                  <a:schemeClr val="tx2"/>
                </a:solidFill>
              </a:rPr>
              <a:t/>
            </a:r>
            <a:br>
              <a:rPr lang="en-NZ" i="1" dirty="0" smtClean="0">
                <a:solidFill>
                  <a:schemeClr val="tx2"/>
                </a:solidFill>
              </a:rPr>
            </a:br>
            <a:r>
              <a:rPr lang="en-NZ" i="1" dirty="0" smtClean="0">
                <a:solidFill>
                  <a:schemeClr val="accent5">
                    <a:lumMod val="75000"/>
                  </a:schemeClr>
                </a:solidFill>
              </a:rPr>
              <a:t>Lunch – 1.15</a:t>
            </a:r>
            <a:endParaRPr lang="en-NZ" i="1" dirty="0">
              <a:solidFill>
                <a:schemeClr val="accent5">
                  <a:lumMod val="75000"/>
                </a:schemeClr>
              </a:solidFill>
            </a:endParaRPr>
          </a:p>
          <a:p>
            <a:pPr marL="0" lvl="0" indent="0">
              <a:buNone/>
            </a:pPr>
            <a:r>
              <a:rPr lang="en-NZ" sz="3100" b="1" dirty="0">
                <a:solidFill>
                  <a:schemeClr val="tx2"/>
                </a:solidFill>
              </a:rPr>
              <a:t>Alcohol and other drug (</a:t>
            </a:r>
            <a:r>
              <a:rPr lang="en-NZ" sz="3100" b="1" dirty="0" err="1">
                <a:solidFill>
                  <a:schemeClr val="tx2"/>
                </a:solidFill>
              </a:rPr>
              <a:t>AoD</a:t>
            </a:r>
            <a:r>
              <a:rPr lang="en-NZ" sz="3100" b="1" dirty="0">
                <a:solidFill>
                  <a:schemeClr val="tx2"/>
                </a:solidFill>
              </a:rPr>
              <a:t>) </a:t>
            </a:r>
            <a:r>
              <a:rPr lang="en-NZ" sz="3100" b="1" dirty="0" smtClean="0">
                <a:solidFill>
                  <a:schemeClr val="tx2"/>
                </a:solidFill>
              </a:rPr>
              <a:t>information </a:t>
            </a:r>
            <a:r>
              <a:rPr lang="en-NZ" sz="3100" i="1" dirty="0" smtClean="0">
                <a:solidFill>
                  <a:schemeClr val="tx2"/>
                </a:solidFill>
              </a:rPr>
              <a:t>– Ben Birks</a:t>
            </a:r>
            <a:endParaRPr lang="en-NZ" sz="3100" i="1" dirty="0">
              <a:solidFill>
                <a:schemeClr val="tx2"/>
              </a:solidFill>
            </a:endParaRPr>
          </a:p>
          <a:p>
            <a:pPr marL="0" indent="0">
              <a:buNone/>
            </a:pPr>
            <a:r>
              <a:rPr lang="en-NZ" sz="3100" b="1" dirty="0">
                <a:solidFill>
                  <a:schemeClr val="tx2"/>
                </a:solidFill>
              </a:rPr>
              <a:t>CAYAD project case studies</a:t>
            </a:r>
          </a:p>
          <a:p>
            <a:pPr marL="0" lvl="0" indent="0" algn="ctr">
              <a:buNone/>
            </a:pPr>
            <a:endParaRPr lang="en-NZ" dirty="0">
              <a:solidFill>
                <a:schemeClr val="tx2"/>
              </a:solidFill>
            </a:endParaRPr>
          </a:p>
          <a:p>
            <a:endParaRPr lang="en-NZ" dirty="0"/>
          </a:p>
        </p:txBody>
      </p:sp>
    </p:spTree>
    <p:extLst>
      <p:ext uri="{BB962C8B-B14F-4D97-AF65-F5344CB8AC3E}">
        <p14:creationId xmlns:p14="http://schemas.microsoft.com/office/powerpoint/2010/main" val="149846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2627"/>
            <a:ext cx="8229600" cy="1143000"/>
          </a:xfrm>
        </p:spPr>
        <p:txBody>
          <a:bodyPr>
            <a:noAutofit/>
          </a:bodyPr>
          <a:lstStyle/>
          <a:p>
            <a:r>
              <a:rPr lang="en-NZ" sz="4200" dirty="0">
                <a:solidFill>
                  <a:schemeClr val="accent5">
                    <a:lumMod val="75000"/>
                  </a:schemeClr>
                </a:solidFill>
              </a:rPr>
              <a:t>How CAYAD contributes </a:t>
            </a:r>
            <a:br>
              <a:rPr lang="en-NZ" sz="4200" dirty="0">
                <a:solidFill>
                  <a:schemeClr val="accent5">
                    <a:lumMod val="75000"/>
                  </a:schemeClr>
                </a:solidFill>
              </a:rPr>
            </a:br>
            <a:r>
              <a:rPr lang="en-NZ" sz="4200" dirty="0">
                <a:solidFill>
                  <a:schemeClr val="accent5">
                    <a:lumMod val="75000"/>
                  </a:schemeClr>
                </a:solidFill>
              </a:rPr>
              <a:t>to population health </a:t>
            </a:r>
            <a:endParaRPr lang="en-NZ" sz="4200" dirty="0">
              <a:solidFill>
                <a:schemeClr val="accent5">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652" y="1772816"/>
            <a:ext cx="756084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S1 – P.6</a:t>
            </a:r>
            <a:endParaRPr lang="en-NZ" sz="2000" b="1" dirty="0">
              <a:solidFill>
                <a:srgbClr val="7030A0"/>
              </a:solidFill>
            </a:endParaRPr>
          </a:p>
        </p:txBody>
      </p:sp>
    </p:spTree>
    <p:extLst>
      <p:ext uri="{BB962C8B-B14F-4D97-AF65-F5344CB8AC3E}">
        <p14:creationId xmlns:p14="http://schemas.microsoft.com/office/powerpoint/2010/main" val="363447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7E0C41-9C1A-477E-BEFF-BCC847A1DC8E}" type="slidenum">
              <a:rPr lang="en-NZ" smtClean="0">
                <a:solidFill>
                  <a:prstClr val="black">
                    <a:tint val="75000"/>
                  </a:prstClr>
                </a:solidFill>
              </a:rPr>
              <a:pPr/>
              <a:t>4</a:t>
            </a:fld>
            <a:endParaRPr lang="en-NZ">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4000" cy="513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595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200" dirty="0">
                <a:solidFill>
                  <a:schemeClr val="accent5">
                    <a:lumMod val="75000"/>
                  </a:schemeClr>
                </a:solidFill>
              </a:rPr>
              <a:t>Example </a:t>
            </a:r>
            <a:endParaRPr lang="en-NZ" sz="4200"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NZ" dirty="0" smtClean="0"/>
              <a:t>Lowering of the drink driving (blood alcohol limits</a:t>
            </a:r>
          </a:p>
          <a:p>
            <a:pPr marL="0" indent="0">
              <a:buNone/>
            </a:pPr>
            <a:r>
              <a:rPr lang="en-NZ" dirty="0" smtClean="0"/>
              <a:t>Outcome  - immediate reduction in alcohol consumption</a:t>
            </a:r>
          </a:p>
          <a:p>
            <a:pPr marL="0" indent="0">
              <a:buNone/>
            </a:pPr>
            <a:r>
              <a:rPr lang="en-NZ" dirty="0" smtClean="0"/>
              <a:t>A zero-alcohol </a:t>
            </a:r>
            <a:r>
              <a:rPr lang="en-NZ" dirty="0"/>
              <a:t>limit for youth led to immediate reductions of close to 50% in both drink driving and crashes amongst young people. </a:t>
            </a:r>
          </a:p>
          <a:p>
            <a:endParaRPr lang="en-NZ" dirty="0"/>
          </a:p>
        </p:txBody>
      </p:sp>
    </p:spTree>
    <p:extLst>
      <p:ext uri="{BB962C8B-B14F-4D97-AF65-F5344CB8AC3E}">
        <p14:creationId xmlns:p14="http://schemas.microsoft.com/office/powerpoint/2010/main" val="11094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60848"/>
            <a:ext cx="7772400" cy="1470025"/>
          </a:xfrm>
        </p:spPr>
        <p:txBody>
          <a:bodyPr>
            <a:normAutofit/>
          </a:bodyPr>
          <a:lstStyle/>
          <a:p>
            <a:r>
              <a:rPr lang="en-NZ" sz="5000" b="1" dirty="0">
                <a:solidFill>
                  <a:schemeClr val="accent5">
                    <a:lumMod val="75000"/>
                  </a:schemeClr>
                </a:solidFill>
              </a:rPr>
              <a:t>Community Action</a:t>
            </a:r>
            <a:endParaRPr lang="en-NZ" sz="5000" b="1" dirty="0">
              <a:solidFill>
                <a:schemeClr val="accent5">
                  <a:lumMod val="75000"/>
                </a:schemeClr>
              </a:solidFill>
            </a:endParaRPr>
          </a:p>
        </p:txBody>
      </p:sp>
      <p:sp>
        <p:nvSpPr>
          <p:cNvPr id="3" name="TextBox 2"/>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S2</a:t>
            </a:r>
            <a:endParaRPr lang="en-NZ" sz="2000" b="1" dirty="0">
              <a:solidFill>
                <a:srgbClr val="7030A0"/>
              </a:solidFill>
            </a:endParaRPr>
          </a:p>
        </p:txBody>
      </p:sp>
    </p:spTree>
    <p:extLst>
      <p:ext uri="{BB962C8B-B14F-4D97-AF65-F5344CB8AC3E}">
        <p14:creationId xmlns:p14="http://schemas.microsoft.com/office/powerpoint/2010/main" val="193567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200" dirty="0">
                <a:solidFill>
                  <a:schemeClr val="accent5">
                    <a:lumMod val="75000"/>
                  </a:schemeClr>
                </a:solidFill>
              </a:rPr>
              <a:t>Pre-Course </a:t>
            </a:r>
            <a:r>
              <a:rPr lang="en-NZ" sz="4200" dirty="0" smtClean="0">
                <a:solidFill>
                  <a:schemeClr val="accent5">
                    <a:lumMod val="75000"/>
                  </a:schemeClr>
                </a:solidFill>
              </a:rPr>
              <a:t>Work: </a:t>
            </a:r>
            <a:r>
              <a:rPr lang="en-NZ" sz="4200" dirty="0">
                <a:solidFill>
                  <a:schemeClr val="accent5">
                    <a:lumMod val="75000"/>
                  </a:schemeClr>
                </a:solidFill>
              </a:rPr>
              <a:t>East Coast Rugby </a:t>
            </a:r>
          </a:p>
        </p:txBody>
      </p:sp>
      <p:sp>
        <p:nvSpPr>
          <p:cNvPr id="3" name="Content Placeholder 2"/>
          <p:cNvSpPr>
            <a:spLocks noGrp="1"/>
          </p:cNvSpPr>
          <p:nvPr>
            <p:ph idx="1"/>
          </p:nvPr>
        </p:nvSpPr>
        <p:spPr/>
        <p:txBody>
          <a:bodyPr>
            <a:normAutofit/>
          </a:bodyPr>
          <a:lstStyle/>
          <a:p>
            <a:pPr marL="0" indent="0">
              <a:buNone/>
            </a:pPr>
            <a:r>
              <a:rPr lang="en-NZ" dirty="0" smtClean="0"/>
              <a:t>a) </a:t>
            </a:r>
            <a:r>
              <a:rPr lang="en-NZ" dirty="0"/>
              <a:t>What specific issue was being addressed?</a:t>
            </a:r>
          </a:p>
          <a:p>
            <a:pPr marL="0" indent="0">
              <a:buNone/>
            </a:pPr>
            <a:r>
              <a:rPr lang="en-NZ" dirty="0"/>
              <a:t>  </a:t>
            </a:r>
          </a:p>
          <a:p>
            <a:pPr marL="0" indent="0">
              <a:buNone/>
            </a:pPr>
            <a:r>
              <a:rPr lang="en-NZ" dirty="0"/>
              <a:t>b) Who were the key stakeholders?</a:t>
            </a:r>
          </a:p>
          <a:p>
            <a:pPr marL="0" indent="0">
              <a:buNone/>
            </a:pPr>
            <a:r>
              <a:rPr lang="en-NZ" dirty="0"/>
              <a:t> </a:t>
            </a:r>
          </a:p>
          <a:p>
            <a:pPr marL="0" indent="0">
              <a:buNone/>
            </a:pPr>
            <a:r>
              <a:rPr lang="en-NZ" dirty="0"/>
              <a:t>c) List 1 or 2 key activities that brought about positive change in the community</a:t>
            </a:r>
          </a:p>
          <a:p>
            <a:endParaRPr lang="en-NZ" dirty="0"/>
          </a:p>
        </p:txBody>
      </p:sp>
    </p:spTree>
    <p:extLst>
      <p:ext uri="{BB962C8B-B14F-4D97-AF65-F5344CB8AC3E}">
        <p14:creationId xmlns:p14="http://schemas.microsoft.com/office/powerpoint/2010/main" val="70568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71540"/>
            <a:ext cx="4265345" cy="1143000"/>
          </a:xfrm>
        </p:spPr>
        <p:txBody>
          <a:bodyPr>
            <a:normAutofit/>
          </a:bodyPr>
          <a:lstStyle/>
          <a:p>
            <a:r>
              <a:rPr lang="en-NZ" dirty="0" smtClean="0">
                <a:solidFill>
                  <a:schemeClr val="accent5">
                    <a:lumMod val="75000"/>
                  </a:schemeClr>
                </a:solidFill>
              </a:rPr>
              <a:t>Specific focus</a:t>
            </a:r>
            <a:endParaRPr lang="en-NZ" dirty="0">
              <a:solidFill>
                <a:schemeClr val="accent5">
                  <a:lumMod val="75000"/>
                </a:schemeClr>
              </a:solidFill>
            </a:endParaRPr>
          </a:p>
        </p:txBody>
      </p:sp>
      <p:sp>
        <p:nvSpPr>
          <p:cNvPr id="3" name="Content Placeholder 2"/>
          <p:cNvSpPr>
            <a:spLocks noGrp="1"/>
          </p:cNvSpPr>
          <p:nvPr>
            <p:ph idx="1"/>
          </p:nvPr>
        </p:nvSpPr>
        <p:spPr>
          <a:xfrm>
            <a:off x="155526" y="1423838"/>
            <a:ext cx="8229600" cy="5434162"/>
          </a:xfrm>
        </p:spPr>
        <p:txBody>
          <a:bodyPr>
            <a:normAutofit/>
          </a:bodyPr>
          <a:lstStyle/>
          <a:p>
            <a:pPr marL="0" indent="0">
              <a:buNone/>
            </a:pPr>
            <a:r>
              <a:rPr lang="en-NZ" sz="2800" dirty="0" smtClean="0"/>
              <a:t>1. Reducing </a:t>
            </a:r>
            <a:r>
              <a:rPr lang="en-NZ" sz="2800" b="1" dirty="0" smtClean="0"/>
              <a:t>alcohol and other drug </a:t>
            </a:r>
            <a:r>
              <a:rPr lang="en-NZ" sz="2800" dirty="0" smtClean="0"/>
              <a:t>harm</a:t>
            </a:r>
          </a:p>
          <a:p>
            <a:pPr marL="3589338" lvl="0" indent="0">
              <a:buNone/>
            </a:pPr>
            <a:endParaRPr lang="en-NZ" sz="3000" dirty="0" smtClean="0"/>
          </a:p>
          <a:p>
            <a:pPr marL="3771900" lvl="0" indent="0">
              <a:buNone/>
            </a:pPr>
            <a:r>
              <a:rPr lang="en-NZ" sz="3000" dirty="0" smtClean="0"/>
              <a:t>2. </a:t>
            </a:r>
            <a:r>
              <a:rPr lang="en-NZ" sz="3000" b="1" dirty="0" smtClean="0"/>
              <a:t>systemic </a:t>
            </a:r>
            <a:r>
              <a:rPr lang="en-NZ" sz="3000" b="1" dirty="0"/>
              <a:t>change </a:t>
            </a:r>
            <a:r>
              <a:rPr lang="en-NZ" sz="3000" dirty="0"/>
              <a:t>– in policies, environments, structures, systems and/or practices</a:t>
            </a:r>
          </a:p>
          <a:p>
            <a:pPr marL="0" lvl="0" indent="0">
              <a:buNone/>
            </a:pPr>
            <a:endParaRPr lang="en-NZ" sz="3000" dirty="0" smtClean="0"/>
          </a:p>
          <a:p>
            <a:pPr marL="0" lvl="0" indent="0">
              <a:buNone/>
            </a:pPr>
            <a:endParaRPr lang="en-NZ" sz="3000" dirty="0" smtClean="0"/>
          </a:p>
          <a:p>
            <a:pPr marL="0" lvl="0" indent="0">
              <a:buNone/>
            </a:pPr>
            <a:r>
              <a:rPr lang="en-NZ" sz="3000" dirty="0"/>
              <a:t>	</a:t>
            </a:r>
            <a:r>
              <a:rPr lang="en-NZ" sz="3000" dirty="0" smtClean="0"/>
              <a:t>3. Change will be </a:t>
            </a:r>
            <a:r>
              <a:rPr lang="en-NZ" sz="3000" b="1" dirty="0" smtClean="0"/>
              <a:t>sustained </a:t>
            </a:r>
            <a:r>
              <a:rPr lang="en-NZ" sz="3000" b="1" dirty="0"/>
              <a:t>over </a:t>
            </a:r>
            <a:r>
              <a:rPr lang="en-NZ" sz="3000" b="1" dirty="0" smtClean="0"/>
              <a:t>time </a:t>
            </a:r>
            <a:endParaRPr lang="en-NZ" sz="3000" b="1" dirty="0"/>
          </a:p>
          <a:p>
            <a:pPr marL="0" lvl="0" indent="0">
              <a:buNone/>
            </a:pPr>
            <a:endParaRPr lang="en-NZ" dirty="0" smtClean="0"/>
          </a:p>
          <a:p>
            <a:pPr marL="0" lvl="0" indent="0">
              <a:buNone/>
            </a:pPr>
            <a:endParaRPr lang="en-NZ" dirty="0" smtClean="0"/>
          </a:p>
          <a:p>
            <a:pPr marL="0" lvl="0" indent="0">
              <a:buNone/>
            </a:pPr>
            <a:endParaRPr lang="en-NZ" dirty="0" smtClean="0"/>
          </a:p>
          <a:p>
            <a:endParaRPr lang="en-NZ" dirty="0"/>
          </a:p>
        </p:txBody>
      </p:sp>
      <p:pic>
        <p:nvPicPr>
          <p:cNvPr id="1026" name="Picture 2" descr="Image result for g-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187" y="4365104"/>
            <a:ext cx="18954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cohol and dru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88640"/>
            <a:ext cx="25241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lpit r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544" y="2564903"/>
            <a:ext cx="3759724" cy="250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9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434"/>
            <a:ext cx="7163498" cy="1143000"/>
          </a:xfrm>
        </p:spPr>
        <p:txBody>
          <a:bodyPr>
            <a:normAutofit/>
          </a:bodyPr>
          <a:lstStyle/>
          <a:p>
            <a:r>
              <a:rPr lang="en-NZ" sz="3200" dirty="0" smtClean="0">
                <a:solidFill>
                  <a:schemeClr val="accent5">
                    <a:lumMod val="75000"/>
                  </a:schemeClr>
                </a:solidFill>
              </a:rPr>
              <a:t>Specific</a:t>
            </a:r>
            <a:r>
              <a:rPr lang="en-NZ" sz="3200" dirty="0" smtClean="0"/>
              <a:t> </a:t>
            </a:r>
            <a:r>
              <a:rPr lang="en-NZ" sz="3200" dirty="0" smtClean="0">
                <a:solidFill>
                  <a:schemeClr val="accent5">
                    <a:lumMod val="75000"/>
                  </a:schemeClr>
                </a:solidFill>
                <a:latin typeface="Matura MT Script Capitals" panose="03020802060602070202" pitchFamily="66" charset="0"/>
              </a:rPr>
              <a:t>Method. </a:t>
            </a:r>
            <a:r>
              <a:rPr lang="en-NZ" sz="3200" dirty="0">
                <a:solidFill>
                  <a:schemeClr val="accent5">
                    <a:lumMod val="75000"/>
                  </a:schemeClr>
                </a:solidFill>
              </a:rPr>
              <a:t>CAYAD </a:t>
            </a:r>
            <a:r>
              <a:rPr lang="en-NZ" sz="3200" dirty="0" smtClean="0">
                <a:solidFill>
                  <a:schemeClr val="accent5">
                    <a:lumMod val="75000"/>
                  </a:schemeClr>
                </a:solidFill>
              </a:rPr>
              <a:t>projects are:</a:t>
            </a:r>
            <a:endParaRPr lang="en-NZ" sz="3200" dirty="0">
              <a:solidFill>
                <a:schemeClr val="accent5">
                  <a:lumMod val="75000"/>
                </a:schemeClr>
              </a:solidFill>
            </a:endParaRPr>
          </a:p>
        </p:txBody>
      </p:sp>
      <p:sp>
        <p:nvSpPr>
          <p:cNvPr id="3" name="Content Placeholder 2"/>
          <p:cNvSpPr>
            <a:spLocks noGrp="1"/>
          </p:cNvSpPr>
          <p:nvPr>
            <p:ph idx="1"/>
          </p:nvPr>
        </p:nvSpPr>
        <p:spPr>
          <a:xfrm>
            <a:off x="6739777" y="3452505"/>
            <a:ext cx="1825647" cy="1874487"/>
          </a:xfrm>
        </p:spPr>
        <p:txBody>
          <a:bodyPr>
            <a:normAutofit/>
          </a:bodyPr>
          <a:lstStyle/>
          <a:p>
            <a:pPr marL="0" lvl="0" indent="0">
              <a:buNone/>
            </a:pPr>
            <a:r>
              <a:rPr lang="en-NZ" sz="1800" b="1" dirty="0"/>
              <a:t>4. Multi-pronged </a:t>
            </a:r>
            <a:r>
              <a:rPr lang="en-NZ" sz="1800" dirty="0" smtClean="0"/>
              <a:t> Use </a:t>
            </a:r>
            <a:r>
              <a:rPr lang="en-NZ" sz="1800" dirty="0"/>
              <a:t>more than one </a:t>
            </a:r>
            <a:r>
              <a:rPr lang="en-NZ" sz="1800" dirty="0" smtClean="0"/>
              <a:t>strategy</a:t>
            </a:r>
            <a:endParaRPr lang="en-NZ" sz="1800" dirty="0"/>
          </a:p>
        </p:txBody>
      </p:sp>
      <p:pic>
        <p:nvPicPr>
          <p:cNvPr id="2050" name="Picture 2" descr="Image result for method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 y="13752"/>
            <a:ext cx="1656184" cy="2219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ora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788" y="1310051"/>
            <a:ext cx="2579979" cy="130328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jrander\AppData\Local\Microsoft\Windows\Temporary Internet Files\Content.IE5\CI9R0R9K\Plan_Do_Check_Ac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20" y="3135612"/>
            <a:ext cx="1219138" cy="125413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sjrander\AppData\Local\Microsoft\Windows\Temporary Internet Files\Content.IE5\M2CM8S09\600px-Wikinews_collaboration_logo_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6822" y="4841238"/>
            <a:ext cx="1710341" cy="17103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4723" y="3280653"/>
            <a:ext cx="3630194" cy="1200329"/>
          </a:xfrm>
          <a:prstGeom prst="rect">
            <a:avLst/>
          </a:prstGeom>
          <a:noFill/>
        </p:spPr>
        <p:txBody>
          <a:bodyPr wrap="square" rtlCol="0">
            <a:spAutoFit/>
          </a:bodyPr>
          <a:lstStyle/>
          <a:p>
            <a:pPr marL="0" lvl="1"/>
            <a:r>
              <a:rPr lang="en-NZ" b="1" dirty="0" smtClean="0"/>
              <a:t>2. Well coordinated</a:t>
            </a:r>
          </a:p>
          <a:p>
            <a:pPr marL="0" lvl="1"/>
            <a:r>
              <a:rPr lang="en-NZ" dirty="0" smtClean="0"/>
              <a:t>Have a plan, monitoring and reflection, and reporting/evaluation</a:t>
            </a:r>
          </a:p>
          <a:p>
            <a:endParaRPr lang="en-NZ" dirty="0"/>
          </a:p>
        </p:txBody>
      </p:sp>
      <p:sp>
        <p:nvSpPr>
          <p:cNvPr id="6" name="TextBox 5"/>
          <p:cNvSpPr txBox="1"/>
          <p:nvPr/>
        </p:nvSpPr>
        <p:spPr>
          <a:xfrm>
            <a:off x="629643" y="5182245"/>
            <a:ext cx="3102057" cy="923330"/>
          </a:xfrm>
          <a:prstGeom prst="rect">
            <a:avLst/>
          </a:prstGeom>
          <a:noFill/>
        </p:spPr>
        <p:txBody>
          <a:bodyPr wrap="square" rtlCol="0">
            <a:spAutoFit/>
          </a:bodyPr>
          <a:lstStyle/>
          <a:p>
            <a:pPr lvl="0"/>
            <a:r>
              <a:rPr lang="en-NZ" b="1" dirty="0" smtClean="0"/>
              <a:t>3. Collaborative   </a:t>
            </a:r>
            <a:r>
              <a:rPr lang="en-NZ" dirty="0" smtClean="0"/>
              <a:t>Involve selected partners across multiple levels and sectors</a:t>
            </a:r>
          </a:p>
        </p:txBody>
      </p:sp>
      <p:sp>
        <p:nvSpPr>
          <p:cNvPr id="8" name="TextBox 7"/>
          <p:cNvSpPr txBox="1"/>
          <p:nvPr/>
        </p:nvSpPr>
        <p:spPr>
          <a:xfrm>
            <a:off x="2699792" y="1310051"/>
            <a:ext cx="3038941" cy="923330"/>
          </a:xfrm>
          <a:prstGeom prst="rect">
            <a:avLst/>
          </a:prstGeom>
          <a:noFill/>
        </p:spPr>
        <p:txBody>
          <a:bodyPr wrap="square" rtlCol="0">
            <a:spAutoFit/>
          </a:bodyPr>
          <a:lstStyle/>
          <a:p>
            <a:pPr marL="0" lvl="1">
              <a:buNone/>
            </a:pPr>
            <a:r>
              <a:rPr lang="en-NZ" b="1" dirty="0" smtClean="0"/>
              <a:t>1. Based on evidence </a:t>
            </a:r>
          </a:p>
          <a:p>
            <a:pPr marL="0" lvl="1">
              <a:buNone/>
            </a:pPr>
            <a:r>
              <a:rPr lang="en-NZ" dirty="0" smtClean="0"/>
              <a:t>Research, local and cultural knowledge	</a:t>
            </a:r>
          </a:p>
        </p:txBody>
      </p:sp>
      <p:sp>
        <p:nvSpPr>
          <p:cNvPr id="9" name="Rounded Rectangle 8"/>
          <p:cNvSpPr/>
          <p:nvPr/>
        </p:nvSpPr>
        <p:spPr>
          <a:xfrm>
            <a:off x="2699792" y="1123566"/>
            <a:ext cx="5645119" cy="1596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ounded Rectangle 16"/>
          <p:cNvSpPr/>
          <p:nvPr/>
        </p:nvSpPr>
        <p:spPr>
          <a:xfrm>
            <a:off x="192321" y="2970292"/>
            <a:ext cx="5645119" cy="1610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ounded Rectangle 17"/>
          <p:cNvSpPr/>
          <p:nvPr/>
        </p:nvSpPr>
        <p:spPr>
          <a:xfrm>
            <a:off x="192321" y="4906492"/>
            <a:ext cx="5645119" cy="1474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ounded Rectangle 18"/>
          <p:cNvSpPr/>
          <p:nvPr/>
        </p:nvSpPr>
        <p:spPr>
          <a:xfrm>
            <a:off x="6516216" y="3136180"/>
            <a:ext cx="2333766" cy="32451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Image resu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4585" y="4718694"/>
            <a:ext cx="1922987" cy="138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500"/>
                                        <p:tgtEl>
                                          <p:spTgt spid="20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fade">
                                      <p:cBhvr>
                                        <p:cTn id="35" dur="500"/>
                                        <p:tgtEl>
                                          <p:spTgt spid="205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9"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1681</Words>
  <Application>Microsoft Office PowerPoint</Application>
  <PresentationFormat>On-screen Show (4:3)</PresentationFormat>
  <Paragraphs>180</Paragraphs>
  <Slides>15</Slides>
  <Notes>15</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Workshop Objectives</vt:lpstr>
      <vt:lpstr>Programme - Day One</vt:lpstr>
      <vt:lpstr>How CAYAD contributes  to population health </vt:lpstr>
      <vt:lpstr>PowerPoint Presentation</vt:lpstr>
      <vt:lpstr>Example </vt:lpstr>
      <vt:lpstr>Community Action</vt:lpstr>
      <vt:lpstr>Pre-Course Work: East Coast Rugby </vt:lpstr>
      <vt:lpstr>Specific focus</vt:lpstr>
      <vt:lpstr>Specific Method. CAYAD projects are:</vt:lpstr>
      <vt:lpstr>Community action on alcohol harm - strategies that work   (Holder, 2001, Babor et al, 2010) </vt:lpstr>
      <vt:lpstr>Community Action Outcomes:</vt:lpstr>
      <vt:lpstr>CAYAD Reference Groups</vt:lpstr>
      <vt:lpstr>CAYAD Reference Groups </vt:lpstr>
      <vt:lpstr>Case Study Questions</vt:lpstr>
      <vt:lpstr>CAYAD Programme Objectives</vt:lpstr>
    </vt:vector>
  </TitlesOfParts>
  <Company>Massey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dc:title>
  <dc:creator>Randerson, Steve</dc:creator>
  <cp:lastModifiedBy>Randerson, Steve</cp:lastModifiedBy>
  <cp:revision>40</cp:revision>
  <cp:lastPrinted>2017-08-28T05:52:24Z</cp:lastPrinted>
  <dcterms:created xsi:type="dcterms:W3CDTF">2016-08-26T03:27:34Z</dcterms:created>
  <dcterms:modified xsi:type="dcterms:W3CDTF">2017-08-28T05:52:54Z</dcterms:modified>
</cp:coreProperties>
</file>