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75" r:id="rId2"/>
    <p:sldId id="261" r:id="rId3"/>
    <p:sldId id="262" r:id="rId4"/>
    <p:sldId id="279" r:id="rId5"/>
    <p:sldId id="274" r:id="rId6"/>
    <p:sldId id="278" r:id="rId7"/>
    <p:sldId id="265" r:id="rId8"/>
    <p:sldId id="277" r:id="rId9"/>
    <p:sldId id="256" r:id="rId10"/>
    <p:sldId id="257" r:id="rId11"/>
    <p:sldId id="258" r:id="rId12"/>
    <p:sldId id="285" r:id="rId13"/>
    <p:sldId id="271" r:id="rId14"/>
    <p:sldId id="284" r:id="rId15"/>
    <p:sldId id="286" r:id="rId16"/>
    <p:sldId id="282" r:id="rId17"/>
    <p:sldId id="272" r:id="rId18"/>
    <p:sldId id="280" r:id="rId19"/>
    <p:sldId id="287" r:id="rId20"/>
    <p:sldId id="270" r:id="rId21"/>
    <p:sldId id="269" r:id="rId22"/>
  </p:sldIdLst>
  <p:sldSz cx="9144000" cy="6858000" type="screen4x3"/>
  <p:notesSz cx="6805613" cy="99393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3570" autoAdjust="0"/>
    <p:restoredTop sz="91631" autoAdjust="0"/>
  </p:normalViewPr>
  <p:slideViewPr>
    <p:cSldViewPr>
      <p:cViewPr varScale="1">
        <p:scale>
          <a:sx n="67" d="100"/>
          <a:sy n="67" d="100"/>
        </p:scale>
        <p:origin x="-787" y="-8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6967"/>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54939" y="0"/>
            <a:ext cx="2949099" cy="496967"/>
          </a:xfrm>
          <a:prstGeom prst="rect">
            <a:avLst/>
          </a:prstGeom>
        </p:spPr>
        <p:txBody>
          <a:bodyPr vert="horz" lIns="91440" tIns="45720" rIns="91440" bIns="45720" rtlCol="0"/>
          <a:lstStyle>
            <a:lvl1pPr algn="r">
              <a:defRPr sz="1200"/>
            </a:lvl1pPr>
          </a:lstStyle>
          <a:p>
            <a:fld id="{40412EFE-1FE4-4644-B249-EB85888A4C12}" type="datetimeFigureOut">
              <a:rPr lang="en-NZ" smtClean="0"/>
              <a:t>17/09/2018</a:t>
            </a:fld>
            <a:endParaRPr lang="en-NZ"/>
          </a:p>
        </p:txBody>
      </p:sp>
      <p:sp>
        <p:nvSpPr>
          <p:cNvPr id="4" name="Slide Image Placeholder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0562" y="4721186"/>
            <a:ext cx="5444490" cy="4472702"/>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6" name="Footer Placeholder 5"/>
          <p:cNvSpPr>
            <a:spLocks noGrp="1"/>
          </p:cNvSpPr>
          <p:nvPr>
            <p:ph type="ftr" sz="quarter" idx="4"/>
          </p:nvPr>
        </p:nvSpPr>
        <p:spPr>
          <a:xfrm>
            <a:off x="0" y="9440646"/>
            <a:ext cx="2949099" cy="496967"/>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54939" y="9440646"/>
            <a:ext cx="2949099" cy="496967"/>
          </a:xfrm>
          <a:prstGeom prst="rect">
            <a:avLst/>
          </a:prstGeom>
        </p:spPr>
        <p:txBody>
          <a:bodyPr vert="horz" lIns="91440" tIns="45720" rIns="91440" bIns="45720" rtlCol="0" anchor="b"/>
          <a:lstStyle>
            <a:lvl1pPr algn="r">
              <a:defRPr sz="1200"/>
            </a:lvl1pPr>
          </a:lstStyle>
          <a:p>
            <a:fld id="{F0DF7AA3-5FA9-4CBF-8817-149024E20163}" type="slidenum">
              <a:rPr lang="en-NZ" smtClean="0"/>
              <a:t>‹#›</a:t>
            </a:fld>
            <a:endParaRPr lang="en-NZ"/>
          </a:p>
        </p:txBody>
      </p:sp>
    </p:spTree>
    <p:extLst>
      <p:ext uri="{BB962C8B-B14F-4D97-AF65-F5344CB8AC3E}">
        <p14:creationId xmlns:p14="http://schemas.microsoft.com/office/powerpoint/2010/main" val="42075181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natlib.govt.nz/records/23148106"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onlinelibrary.wiley.com/doi/10.1111/j.1360-0443.2010.02945.x/full"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F0DF7AA3-5FA9-4CBF-8817-149024E20163}" type="slidenum">
              <a:rPr lang="en-NZ" smtClean="0"/>
              <a:t>1</a:t>
            </a:fld>
            <a:endParaRPr lang="en-NZ"/>
          </a:p>
        </p:txBody>
      </p:sp>
    </p:spTree>
    <p:extLst>
      <p:ext uri="{BB962C8B-B14F-4D97-AF65-F5344CB8AC3E}">
        <p14:creationId xmlns:p14="http://schemas.microsoft.com/office/powerpoint/2010/main" val="34439017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Community action has a specific</a:t>
            </a:r>
            <a:r>
              <a:rPr lang="en-AU" baseline="0" dirty="0" smtClean="0"/>
              <a:t> focus on achieving long-lasting change. Not just the latest hot idea for youth development, but: [explain 1,2,3 ]</a:t>
            </a:r>
          </a:p>
          <a:p>
            <a:endParaRPr lang="en-AU" baseline="0" dirty="0" smtClean="0"/>
          </a:p>
          <a:p>
            <a:r>
              <a:rPr lang="en-AU" baseline="0" dirty="0" smtClean="0"/>
              <a:t>2. Systemic change:  School might as you to come in to talk to their kids about drink driving. But a one-off presentation to kids about drink-driving is not going to be a systemic change.  Instead, you might talk to the school about their driver licensing programme, and link them up with the local police officer to create a module on drink driving as part of that course.  That is a systemic change. You now have a drink-driving awareness training built into the school curriculum every year.  So that is now part of the system, and it will be sustained over time by the school. </a:t>
            </a:r>
          </a:p>
          <a:p>
            <a:endParaRPr lang="en-AU" baseline="0" dirty="0" smtClean="0"/>
          </a:p>
          <a:p>
            <a:r>
              <a:rPr lang="en-AU" baseline="0" dirty="0" smtClean="0"/>
              <a:t>3. Sustained over time:  </a:t>
            </a:r>
          </a:p>
          <a:p>
            <a:endParaRPr lang="en-AU" baseline="0" dirty="0" smtClean="0"/>
          </a:p>
          <a:p>
            <a:r>
              <a:rPr lang="en-AU" baseline="0" dirty="0" smtClean="0"/>
              <a:t>It also has a very specific method [click next slide]</a:t>
            </a:r>
          </a:p>
          <a:p>
            <a:endParaRPr lang="en-AU" baseline="0" dirty="0" smtClean="0"/>
          </a:p>
          <a:p>
            <a:endParaRPr lang="en-NZ" dirty="0"/>
          </a:p>
        </p:txBody>
      </p:sp>
      <p:sp>
        <p:nvSpPr>
          <p:cNvPr id="4" name="Slide Number Placeholder 3"/>
          <p:cNvSpPr>
            <a:spLocks noGrp="1"/>
          </p:cNvSpPr>
          <p:nvPr>
            <p:ph type="sldNum" sz="quarter" idx="10"/>
          </p:nvPr>
        </p:nvSpPr>
        <p:spPr/>
        <p:txBody>
          <a:bodyPr/>
          <a:lstStyle/>
          <a:p>
            <a:fld id="{F0DF7AA3-5FA9-4CBF-8817-149024E20163}" type="slidenum">
              <a:rPr lang="en-NZ" smtClean="0"/>
              <a:t>10</a:t>
            </a:fld>
            <a:endParaRPr lang="en-NZ"/>
          </a:p>
        </p:txBody>
      </p:sp>
    </p:spTree>
    <p:extLst>
      <p:ext uri="{BB962C8B-B14F-4D97-AF65-F5344CB8AC3E}">
        <p14:creationId xmlns:p14="http://schemas.microsoft.com/office/powerpoint/2010/main" val="7361760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AU" baseline="0" dirty="0" smtClean="0"/>
              <a:t>It also a specific method.   </a:t>
            </a:r>
            <a:r>
              <a:rPr lang="en-NZ" baseline="0" dirty="0" smtClean="0"/>
              <a:t>These are 4 of the really important features that we will unpack… [list off/explain any </a:t>
            </a:r>
            <a:r>
              <a:rPr lang="en-NZ" b="1" baseline="0" dirty="0" smtClean="0"/>
              <a:t>not </a:t>
            </a:r>
            <a:r>
              <a:rPr lang="en-NZ" b="0" baseline="0" dirty="0" smtClean="0"/>
              <a:t>covered already</a:t>
            </a:r>
            <a:r>
              <a:rPr lang="en-NZ" baseline="0" dirty="0" smtClean="0"/>
              <a:t> ]  We’ll unpack some of these a bit more as we go along. </a:t>
            </a:r>
          </a:p>
          <a:p>
            <a:pPr marL="0" indent="0">
              <a:buFontTx/>
              <a:buNone/>
            </a:pPr>
            <a:endParaRPr lang="en-AU"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smtClean="0"/>
              <a:t>But taking a step back from all these guiding principles,</a:t>
            </a:r>
            <a:r>
              <a:rPr lang="en-AU" baseline="0" dirty="0" smtClean="0"/>
              <a:t> you probably want to know where do I get started?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NZ" dirty="0" smtClean="0"/>
          </a:p>
          <a:p>
            <a:pPr marL="0" indent="0">
              <a:buFontTx/>
              <a:buNone/>
            </a:pPr>
            <a:endParaRPr lang="en-NZ" baseline="0" dirty="0" smtClean="0"/>
          </a:p>
        </p:txBody>
      </p:sp>
      <p:sp>
        <p:nvSpPr>
          <p:cNvPr id="4" name="Slide Number Placeholder 3"/>
          <p:cNvSpPr>
            <a:spLocks noGrp="1"/>
          </p:cNvSpPr>
          <p:nvPr>
            <p:ph type="sldNum" sz="quarter" idx="10"/>
          </p:nvPr>
        </p:nvSpPr>
        <p:spPr/>
        <p:txBody>
          <a:bodyPr/>
          <a:lstStyle/>
          <a:p>
            <a:fld id="{F0DF7AA3-5FA9-4CBF-8817-149024E20163}" type="slidenum">
              <a:rPr lang="en-NZ" smtClean="0"/>
              <a:t>11</a:t>
            </a:fld>
            <a:endParaRPr lang="en-NZ"/>
          </a:p>
        </p:txBody>
      </p:sp>
    </p:spTree>
    <p:extLst>
      <p:ext uri="{BB962C8B-B14F-4D97-AF65-F5344CB8AC3E}">
        <p14:creationId xmlns:p14="http://schemas.microsoft.com/office/powerpoint/2010/main" val="18118406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(pic. on walls) The whole process begins</a:t>
            </a:r>
            <a:r>
              <a:rPr lang="en-AU" baseline="0" dirty="0" smtClean="0"/>
              <a:t> here, assessing local needs, or opportunities. Once you have a priority selected, you know where you will be going. </a:t>
            </a:r>
            <a:endParaRPr lang="en-NZ" dirty="0" smtClean="0"/>
          </a:p>
          <a:p>
            <a:endParaRPr lang="en-NZ" dirty="0" smtClean="0"/>
          </a:p>
          <a:p>
            <a:r>
              <a:rPr lang="en-NZ" dirty="0" smtClean="0"/>
              <a:t>You are at the centre</a:t>
            </a:r>
            <a:r>
              <a:rPr lang="en-NZ" baseline="0" dirty="0" smtClean="0"/>
              <a:t> of this process, as a community action coordinator. Y</a:t>
            </a:r>
            <a:r>
              <a:rPr lang="en-AU" baseline="0" dirty="0" err="1" smtClean="0"/>
              <a:t>ou</a:t>
            </a:r>
            <a:r>
              <a:rPr lang="en-AU" baseline="0" dirty="0" smtClean="0"/>
              <a:t> won’t be doing any of this on your own</a:t>
            </a:r>
            <a:endParaRPr lang="en-NZ" baseline="0" dirty="0" smtClean="0"/>
          </a:p>
          <a:p>
            <a:endParaRPr lang="en-NZ" baseline="0" dirty="0" smtClean="0"/>
          </a:p>
          <a:p>
            <a:r>
              <a:rPr lang="en-NZ" baseline="0" dirty="0" smtClean="0"/>
              <a:t>You will remember from the history earlier, that all of this hinges on local </a:t>
            </a:r>
            <a:r>
              <a:rPr lang="en-NZ" baseline="0" dirty="0" err="1" smtClean="0"/>
              <a:t>whakawhanaungataga</a:t>
            </a:r>
            <a:r>
              <a:rPr lang="en-NZ" baseline="0" dirty="0" smtClean="0"/>
              <a:t> (write the word across the sheet on the wall) – building relationships. </a:t>
            </a:r>
          </a:p>
          <a:p>
            <a:endParaRPr lang="en-NZ" baseline="0" dirty="0" smtClean="0"/>
          </a:p>
          <a:p>
            <a:r>
              <a:rPr lang="en-AU" baseline="0" dirty="0" smtClean="0"/>
              <a:t>As the coordinator in the middle, you will be helping other people and organisations move through these steps.  [next slide]</a:t>
            </a:r>
          </a:p>
          <a:p>
            <a:pPr marL="0" indent="0">
              <a:buFontTx/>
              <a:buNone/>
            </a:pPr>
            <a:endParaRPr lang="en-NZ" baseline="0" dirty="0" smtClean="0"/>
          </a:p>
          <a:p>
            <a:pPr marL="0" indent="0">
              <a:buFontTx/>
              <a:buNone/>
            </a:pPr>
            <a:endParaRPr lang="en-NZ" baseline="0" dirty="0" smtClean="0"/>
          </a:p>
          <a:p>
            <a:pPr marL="171450" indent="-171450">
              <a:buFontTx/>
              <a:buChar char="-"/>
            </a:pPr>
            <a:endParaRPr lang="en-NZ" baseline="0" dirty="0" smtClean="0"/>
          </a:p>
          <a:p>
            <a:pPr marL="0" indent="0">
              <a:buFontTx/>
              <a:buNone/>
            </a:pPr>
            <a:endParaRPr lang="en-NZ" baseline="0" dirty="0" smtClean="0"/>
          </a:p>
        </p:txBody>
      </p:sp>
      <p:sp>
        <p:nvSpPr>
          <p:cNvPr id="4" name="Slide Number Placeholder 3"/>
          <p:cNvSpPr>
            <a:spLocks noGrp="1"/>
          </p:cNvSpPr>
          <p:nvPr>
            <p:ph type="sldNum" sz="quarter" idx="10"/>
          </p:nvPr>
        </p:nvSpPr>
        <p:spPr/>
        <p:txBody>
          <a:bodyPr/>
          <a:lstStyle/>
          <a:p>
            <a:fld id="{F0DF7AA3-5FA9-4CBF-8817-149024E20163}" type="slidenum">
              <a:rPr lang="en-NZ" smtClean="0"/>
              <a:t>12</a:t>
            </a:fld>
            <a:endParaRPr lang="en-NZ"/>
          </a:p>
        </p:txBody>
      </p:sp>
    </p:spTree>
    <p:extLst>
      <p:ext uri="{BB962C8B-B14F-4D97-AF65-F5344CB8AC3E}">
        <p14:creationId xmlns:p14="http://schemas.microsoft.com/office/powerpoint/2010/main" val="17571740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These are the</a:t>
            </a:r>
            <a:r>
              <a:rPr lang="en-NZ" baseline="0" dirty="0" smtClean="0"/>
              <a:t> sectors that we often work with, to help build collaboration and make change together. </a:t>
            </a:r>
          </a:p>
          <a:p>
            <a:endParaRPr lang="en-NZ" dirty="0" smtClean="0"/>
          </a:p>
          <a:p>
            <a:r>
              <a:rPr lang="en-US" b="0" dirty="0" smtClean="0"/>
              <a:t>This is because m</a:t>
            </a:r>
            <a:r>
              <a:rPr lang="en-US" dirty="0" smtClean="0"/>
              <a:t>any of the determinants of health lie across these different sectors, industries, and agencies</a:t>
            </a:r>
          </a:p>
          <a:p>
            <a:r>
              <a:rPr lang="en-US" dirty="0" smtClean="0"/>
              <a:t>-&gt; So collaborative leadership that bridges sectors, Iwi, NGOs, schools, businesses, youth is really important to address environmental health risks</a:t>
            </a:r>
          </a:p>
          <a:p>
            <a:pPr marL="0" indent="0">
              <a:buFontTx/>
              <a:buNone/>
            </a:pPr>
            <a:endParaRPr lang="en-NZ"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smtClean="0"/>
              <a:t>As Mason </a:t>
            </a:r>
            <a:r>
              <a:rPr lang="en-US" b="0" dirty="0" err="1" smtClean="0"/>
              <a:t>Durie</a:t>
            </a:r>
            <a:r>
              <a:rPr lang="en-US" b="0" baseline="0" dirty="0" smtClean="0"/>
              <a:t> put it to us at our 2016 National hui, t</a:t>
            </a:r>
            <a:r>
              <a:rPr lang="en-US" b="0" dirty="0" smtClean="0"/>
              <a:t>heir collective impact will be greater than the sum of agencies acting in isolation. </a:t>
            </a:r>
            <a:endParaRPr lang="en-AU" dirty="0" smtClean="0"/>
          </a:p>
          <a:p>
            <a:pPr marL="0" indent="0">
              <a:buFontTx/>
              <a:buNone/>
            </a:pPr>
            <a:endParaRPr lang="en-NZ" baseline="0" dirty="0" smtClean="0"/>
          </a:p>
          <a:p>
            <a:pPr marL="0" indent="0">
              <a:buFontTx/>
              <a:buNone/>
            </a:pPr>
            <a:r>
              <a:rPr lang="en-NZ" baseline="0" dirty="0" smtClean="0"/>
              <a:t>So you, as a coordinator, will be in the middle of this picture, helping these people to connect, to get engaged in collective projects. You will work with them to </a:t>
            </a:r>
          </a:p>
          <a:p>
            <a:pPr marL="0" indent="0">
              <a:buFontTx/>
              <a:buNone/>
            </a:pPr>
            <a:r>
              <a:rPr lang="en-NZ" baseline="0" dirty="0" smtClean="0"/>
              <a:t>-Identify priority issues in that need attention</a:t>
            </a:r>
          </a:p>
          <a:p>
            <a:pPr marL="0" indent="0">
              <a:buFontTx/>
              <a:buNone/>
            </a:pPr>
            <a:r>
              <a:rPr lang="en-NZ" baseline="0" dirty="0" smtClean="0"/>
              <a:t>-find effective strategies</a:t>
            </a:r>
          </a:p>
          <a:p>
            <a:pPr marL="0" indent="0">
              <a:buFontTx/>
              <a:buNone/>
            </a:pPr>
            <a:r>
              <a:rPr lang="en-NZ" baseline="0" dirty="0" smtClean="0"/>
              <a:t>-And their influence – or even their staff – will ensure the solutions are implemented</a:t>
            </a:r>
          </a:p>
          <a:p>
            <a:endParaRPr lang="en-US" sz="800" dirty="0" smtClean="0"/>
          </a:p>
          <a:p>
            <a:endParaRPr lang="en-AU" dirty="0" smtClean="0"/>
          </a:p>
        </p:txBody>
      </p:sp>
      <p:sp>
        <p:nvSpPr>
          <p:cNvPr id="4" name="Slide Number Placeholder 3"/>
          <p:cNvSpPr>
            <a:spLocks noGrp="1"/>
          </p:cNvSpPr>
          <p:nvPr>
            <p:ph type="sldNum" sz="quarter" idx="10"/>
          </p:nvPr>
        </p:nvSpPr>
        <p:spPr/>
        <p:txBody>
          <a:bodyPr/>
          <a:lstStyle/>
          <a:p>
            <a:fld id="{1F6429D7-41F7-471F-B2C6-1575814205E2}" type="slidenum">
              <a:rPr lang="en-NZ" smtClean="0"/>
              <a:pPr/>
              <a:t>13</a:t>
            </a:fld>
            <a:endParaRPr lang="en-NZ"/>
          </a:p>
        </p:txBody>
      </p:sp>
    </p:spTree>
    <p:extLst>
      <p:ext uri="{BB962C8B-B14F-4D97-AF65-F5344CB8AC3E}">
        <p14:creationId xmlns:p14="http://schemas.microsoft.com/office/powerpoint/2010/main" val="24390798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dirty="0" smtClean="0"/>
              <a:t>In “other resources</a:t>
            </a:r>
            <a:r>
              <a:rPr lang="en-NZ" baseline="0" dirty="0" smtClean="0"/>
              <a:t>“ tab:  </a:t>
            </a:r>
            <a:r>
              <a:rPr lang="en-NZ" dirty="0" smtClean="0"/>
              <a:t>Point out the ‘stakeholder analysis tool’ .</a:t>
            </a:r>
          </a:p>
        </p:txBody>
      </p:sp>
      <p:sp>
        <p:nvSpPr>
          <p:cNvPr id="4" name="Slide Number Placeholder 3"/>
          <p:cNvSpPr>
            <a:spLocks noGrp="1"/>
          </p:cNvSpPr>
          <p:nvPr>
            <p:ph type="sldNum" sz="quarter" idx="10"/>
          </p:nvPr>
        </p:nvSpPr>
        <p:spPr/>
        <p:txBody>
          <a:bodyPr/>
          <a:lstStyle/>
          <a:p>
            <a:fld id="{F0DF7AA3-5FA9-4CBF-8817-149024E20163}" type="slidenum">
              <a:rPr lang="en-NZ" smtClean="0"/>
              <a:t>14</a:t>
            </a:fld>
            <a:endParaRPr lang="en-NZ"/>
          </a:p>
        </p:txBody>
      </p:sp>
    </p:spTree>
    <p:extLst>
      <p:ext uri="{BB962C8B-B14F-4D97-AF65-F5344CB8AC3E}">
        <p14:creationId xmlns:p14="http://schemas.microsoft.com/office/powerpoint/2010/main" val="30028587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b="0" i="0" kern="1200" dirty="0" smtClean="0">
                <a:solidFill>
                  <a:schemeClr val="tx1"/>
                </a:solidFill>
                <a:effectLst/>
                <a:latin typeface="+mn-lt"/>
                <a:ea typeface="+mn-ea"/>
                <a:cs typeface="+mn-cs"/>
              </a:rPr>
              <a:t>[Painting of a bay in Canterbury, a small canoe is being readied for a fishing expedition. A recent catch hangs on a drying rack beside the other canoe.  By Frederick Weld,</a:t>
            </a:r>
            <a:r>
              <a:rPr lang="en-US" sz="1200" b="0" i="0" kern="1200" baseline="0" dirty="0" smtClean="0">
                <a:solidFill>
                  <a:schemeClr val="tx1"/>
                </a:solidFill>
                <a:effectLst/>
                <a:latin typeface="+mn-lt"/>
                <a:ea typeface="+mn-ea"/>
                <a:cs typeface="+mn-cs"/>
              </a:rPr>
              <a:t> 1850.]</a:t>
            </a:r>
            <a:endParaRPr lang="en-NZ" dirty="0" smtClean="0"/>
          </a:p>
          <a:p>
            <a:pPr marL="0" indent="0">
              <a:buNone/>
            </a:pPr>
            <a:r>
              <a:rPr lang="en-NZ" dirty="0" smtClean="0"/>
              <a:t>Briefly describe opportunity cost </a:t>
            </a:r>
          </a:p>
          <a:p>
            <a:pPr marL="0" indent="0">
              <a:buNone/>
            </a:pPr>
            <a:endParaRPr lang="en-NZ" dirty="0" smtClean="0"/>
          </a:p>
          <a:p>
            <a:pPr marL="0" indent="0">
              <a:buNone/>
            </a:pPr>
            <a:r>
              <a:rPr lang="en-NZ" dirty="0" smtClean="0"/>
              <a:t>Get evidence from: </a:t>
            </a:r>
          </a:p>
          <a:p>
            <a:pPr marL="0" indent="0">
              <a:buNone/>
            </a:pPr>
            <a:r>
              <a:rPr lang="en-NZ" dirty="0" smtClean="0"/>
              <a:t>-local knowledge / local partners</a:t>
            </a:r>
          </a:p>
          <a:p>
            <a:pPr marL="0" indent="0">
              <a:buNone/>
            </a:pPr>
            <a:r>
              <a:rPr lang="en-NZ" dirty="0" smtClean="0"/>
              <a:t>-consult the research evidence</a:t>
            </a:r>
          </a:p>
          <a:p>
            <a:pPr marL="0" indent="0">
              <a:buNone/>
            </a:pPr>
            <a:r>
              <a:rPr lang="en-NZ" dirty="0" smtClean="0"/>
              <a:t>-call NCT/NCAG other CAYAD</a:t>
            </a:r>
            <a:r>
              <a:rPr lang="en-NZ" baseline="0" dirty="0" smtClean="0"/>
              <a:t> sites</a:t>
            </a:r>
            <a:endParaRPr lang="en-NZ" dirty="0" smtClean="0"/>
          </a:p>
          <a:p>
            <a:pPr marL="0" indent="0">
              <a:buNone/>
            </a:pPr>
            <a:endParaRPr lang="en-NZ" dirty="0" smtClean="0"/>
          </a:p>
          <a:p>
            <a:pPr marL="0" indent="0">
              <a:buNone/>
            </a:pPr>
            <a:r>
              <a:rPr lang="en-NZ" dirty="0" smtClean="0"/>
              <a:t>There is a strong </a:t>
            </a:r>
            <a:r>
              <a:rPr lang="en-NZ" dirty="0" err="1" smtClean="0"/>
              <a:t>ev</a:t>
            </a:r>
            <a:r>
              <a:rPr lang="en-NZ" dirty="0" smtClean="0"/>
              <a:t>. base from alcohol… [click to next slide]</a:t>
            </a:r>
          </a:p>
          <a:p>
            <a:pPr marL="0" indent="0">
              <a:buNone/>
            </a:pPr>
            <a:endParaRPr lang="en-AU" dirty="0" smtClean="0"/>
          </a:p>
          <a:p>
            <a:pPr marL="0" indent="0">
              <a:buNone/>
            </a:pPr>
            <a:r>
              <a:rPr lang="en-NZ" sz="1200" b="0" i="0" kern="1200" dirty="0" smtClean="0">
                <a:solidFill>
                  <a:schemeClr val="tx1"/>
                </a:solidFill>
                <a:effectLst/>
                <a:latin typeface="+mn-lt"/>
                <a:ea typeface="+mn-ea"/>
                <a:cs typeface="+mn-cs"/>
              </a:rPr>
              <a:t>Weld, Frederick Aloysius (Hon Sir), 1823-1891. [Weld, Frederick Aloysius] 1823-1891 :</a:t>
            </a:r>
            <a:r>
              <a:rPr lang="en-NZ" sz="1200" b="0" i="0" kern="1200" dirty="0" err="1" smtClean="0">
                <a:solidFill>
                  <a:schemeClr val="tx1"/>
                </a:solidFill>
                <a:effectLst/>
                <a:latin typeface="+mn-lt"/>
                <a:ea typeface="+mn-ea"/>
                <a:cs typeface="+mn-cs"/>
              </a:rPr>
              <a:t>Amuri</a:t>
            </a:r>
            <a:r>
              <a:rPr lang="en-NZ" sz="1200" b="0" i="0" kern="1200" dirty="0" smtClean="0">
                <a:solidFill>
                  <a:schemeClr val="tx1"/>
                </a:solidFill>
                <a:effectLst/>
                <a:latin typeface="+mn-lt"/>
                <a:ea typeface="+mn-ea"/>
                <a:cs typeface="+mn-cs"/>
              </a:rPr>
              <a:t>. Nov 11, </a:t>
            </a:r>
            <a:r>
              <a:rPr lang="en-NZ" sz="1200" b="0" i="0" kern="1200" dirty="0" err="1" smtClean="0">
                <a:solidFill>
                  <a:schemeClr val="tx1"/>
                </a:solidFill>
                <a:effectLst/>
                <a:latin typeface="+mn-lt"/>
                <a:ea typeface="+mn-ea"/>
                <a:cs typeface="+mn-cs"/>
              </a:rPr>
              <a:t>ev</a:t>
            </a:r>
            <a:r>
              <a:rPr lang="en-NZ" sz="1200" b="0" i="0" kern="1200" dirty="0" smtClean="0">
                <a:solidFill>
                  <a:schemeClr val="tx1"/>
                </a:solidFill>
                <a:effectLst/>
                <a:latin typeface="+mn-lt"/>
                <a:ea typeface="+mn-ea"/>
                <a:cs typeface="+mn-cs"/>
              </a:rPr>
              <a:t>[</a:t>
            </a:r>
            <a:r>
              <a:rPr lang="en-NZ" sz="1200" b="0" i="0" kern="1200" dirty="0" err="1" smtClean="0">
                <a:solidFill>
                  <a:schemeClr val="tx1"/>
                </a:solidFill>
                <a:effectLst/>
                <a:latin typeface="+mn-lt"/>
                <a:ea typeface="+mn-ea"/>
                <a:cs typeface="+mn-cs"/>
              </a:rPr>
              <a:t>enin</a:t>
            </a:r>
            <a:r>
              <a:rPr lang="en-NZ" sz="1200" b="0" i="0" kern="1200" dirty="0" smtClean="0">
                <a:solidFill>
                  <a:schemeClr val="tx1"/>
                </a:solidFill>
                <a:effectLst/>
                <a:latin typeface="+mn-lt"/>
                <a:ea typeface="+mn-ea"/>
                <a:cs typeface="+mn-cs"/>
              </a:rPr>
              <a:t>]g 1850. Ref: A-269-012. Alexander Turnbull Library, Wellington, New Zealand. </a:t>
            </a:r>
            <a:r>
              <a:rPr lang="en-NZ" sz="1200" b="0" i="0" kern="1200" dirty="0" smtClean="0">
                <a:solidFill>
                  <a:schemeClr val="tx1"/>
                </a:solidFill>
                <a:effectLst/>
                <a:latin typeface="+mn-lt"/>
                <a:ea typeface="+mn-ea"/>
                <a:cs typeface="+mn-cs"/>
                <a:hlinkClick r:id="rId3"/>
              </a:rPr>
              <a:t>/records/23148106</a:t>
            </a:r>
            <a:r>
              <a:rPr lang="en-NZ" sz="1200" b="0" i="0" kern="1200" dirty="0" smtClean="0">
                <a:solidFill>
                  <a:schemeClr val="tx1"/>
                </a:solidFill>
                <a:effectLst/>
                <a:latin typeface="+mn-lt"/>
                <a:ea typeface="+mn-ea"/>
                <a:cs typeface="+mn-cs"/>
              </a:rPr>
              <a:t> </a:t>
            </a:r>
            <a:endParaRPr lang="en-NZ" dirty="0"/>
          </a:p>
        </p:txBody>
      </p:sp>
      <p:sp>
        <p:nvSpPr>
          <p:cNvPr id="4" name="Slide Number Placeholder 3"/>
          <p:cNvSpPr>
            <a:spLocks noGrp="1"/>
          </p:cNvSpPr>
          <p:nvPr>
            <p:ph type="sldNum" sz="quarter" idx="10"/>
          </p:nvPr>
        </p:nvSpPr>
        <p:spPr/>
        <p:txBody>
          <a:bodyPr/>
          <a:lstStyle/>
          <a:p>
            <a:fld id="{F0DF7AA3-5FA9-4CBF-8817-149024E20163}" type="slidenum">
              <a:rPr lang="en-NZ" smtClean="0"/>
              <a:t>15</a:t>
            </a:fld>
            <a:endParaRPr lang="en-NZ"/>
          </a:p>
        </p:txBody>
      </p:sp>
    </p:spTree>
    <p:extLst>
      <p:ext uri="{BB962C8B-B14F-4D97-AF65-F5344CB8AC3E}">
        <p14:creationId xmlns:p14="http://schemas.microsoft.com/office/powerpoint/2010/main" val="20511284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C2F704E-2808-4548-9FBA-DAD4D41A0CDA}" type="slidenum">
              <a:rPr lang="en-GB"/>
              <a:pPr/>
              <a:t>16</a:t>
            </a:fld>
            <a:endParaRPr lang="en-GB"/>
          </a:p>
        </p:txBody>
      </p:sp>
      <p:sp>
        <p:nvSpPr>
          <p:cNvPr id="473090" name="Rectangle 2"/>
          <p:cNvSpPr>
            <a:spLocks noGrp="1" noRot="1" noChangeAspect="1" noChangeArrowheads="1" noTextEdit="1"/>
          </p:cNvSpPr>
          <p:nvPr>
            <p:ph type="sldImg"/>
          </p:nvPr>
        </p:nvSpPr>
        <p:spPr>
          <a:ln/>
        </p:spPr>
      </p:sp>
      <p:sp>
        <p:nvSpPr>
          <p:cNvPr id="473091" name="Rectangle 3"/>
          <p:cNvSpPr>
            <a:spLocks noGrp="1" noChangeArrowheads="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b="0" i="1" baseline="0" dirty="0" smtClean="0"/>
              <a:t>Source: Alcohol: No Ordinary Commodity (Thomas </a:t>
            </a:r>
            <a:r>
              <a:rPr lang="en-NZ" b="0" i="1" baseline="0" dirty="0" err="1" smtClean="0"/>
              <a:t>Babor</a:t>
            </a:r>
            <a:r>
              <a:rPr lang="en-NZ" b="0" i="1" baseline="0" dirty="0" smtClean="0"/>
              <a:t> et al.) </a:t>
            </a:r>
            <a:r>
              <a:rPr lang="en-AU" dirty="0" smtClean="0">
                <a:hlinkClick r:id="rId3"/>
              </a:rPr>
              <a:t>Online summary of 2</a:t>
            </a:r>
            <a:r>
              <a:rPr lang="en-AU" baseline="30000" dirty="0" smtClean="0">
                <a:hlinkClick r:id="rId3"/>
              </a:rPr>
              <a:t>nd</a:t>
            </a:r>
            <a:r>
              <a:rPr lang="en-AU" dirty="0" smtClean="0">
                <a:hlinkClick r:id="rId3"/>
              </a:rPr>
              <a:t> edition</a:t>
            </a:r>
            <a:endParaRPr lang="en-NZ" b="0" i="1" baseline="0"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NZ" b="0" baseline="0" dirty="0" smtClean="0"/>
              <a:t>This research has been compiled by the leaders in this field, across the best studies available, across many different countries. Our work fits in the middle here, community mobilising to alter the drinking context.  </a:t>
            </a:r>
          </a:p>
          <a:p>
            <a:pPr marL="0" indent="0">
              <a:buFont typeface="Arial" panose="020B0604020202020204" pitchFamily="34" charset="0"/>
              <a:buNone/>
            </a:pPr>
            <a:endParaRPr lang="en-NZ" b="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NZ" b="0" i="1" baseline="0" dirty="0" smtClean="0"/>
              <a:t>I’d like you to take a look through, what do you notice about the interventions?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NZ" b="0" i="0" baseline="0" dirty="0" smtClean="0"/>
              <a:t>Do any of them involve working with a youth development or coaching individuals? What’s the cost of those interventions? &gt;&gt; Greatest impact is from targeting the environment.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NZ" b="0" i="0" baseline="0" dirty="0" smtClean="0"/>
          </a:p>
          <a:p>
            <a:pPr marL="0" indent="0">
              <a:buFont typeface="Arial" panose="020B0604020202020204" pitchFamily="34" charset="0"/>
              <a:buNone/>
            </a:pPr>
            <a:r>
              <a:rPr lang="en-NZ" b="0" baseline="0" dirty="0" smtClean="0"/>
              <a:t>The findings have been consistent across countries and different cultures.  If you just target the individual with education and media campaigns and do nothing about the environment - you won’t reduce harm. </a:t>
            </a:r>
          </a:p>
          <a:p>
            <a:pPr marL="0" indent="0">
              <a:buFont typeface="Arial" panose="020B0604020202020204" pitchFamily="34" charset="0"/>
              <a:buNone/>
            </a:pPr>
            <a:endParaRPr lang="en-NZ" b="0" baseline="0" dirty="0" smtClean="0"/>
          </a:p>
          <a:p>
            <a:endParaRPr lang="en-NZ" b="0" baseline="0" dirty="0" smtClean="0"/>
          </a:p>
        </p:txBody>
      </p:sp>
    </p:spTree>
    <p:extLst>
      <p:ext uri="{BB962C8B-B14F-4D97-AF65-F5344CB8AC3E}">
        <p14:creationId xmlns:p14="http://schemas.microsoft.com/office/powerpoint/2010/main" val="2391095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NZ" b="1" baseline="0" dirty="0" smtClean="0"/>
              <a:t>This is to reminder about the importance of the environment around us.  When we talk about putting a fence at the top of the cliff, it’s about creating safer environments around young people…</a:t>
            </a:r>
          </a:p>
          <a:p>
            <a:pPr marL="228600" indent="-228600">
              <a:buAutoNum type="arabicPeriod"/>
            </a:pPr>
            <a:endParaRPr lang="en-NZ" b="1" baseline="0" dirty="0" smtClean="0"/>
          </a:p>
          <a:p>
            <a:pPr marL="0" indent="0">
              <a:buNone/>
            </a:pPr>
            <a:r>
              <a:rPr lang="en-NZ" b="1" baseline="0" dirty="0" smtClean="0"/>
              <a:t>Key factors can be the economic</a:t>
            </a:r>
            <a:r>
              <a:rPr lang="en-NZ" baseline="0" dirty="0" smtClean="0"/>
              <a:t> </a:t>
            </a:r>
            <a:r>
              <a:rPr lang="en-NZ" b="1" baseline="0" dirty="0" smtClean="0"/>
              <a:t>conditions, and other social and commercial influences on our health. These macro factors can produce big changes. </a:t>
            </a:r>
            <a:r>
              <a:rPr lang="en-NZ" b="0" baseline="0" dirty="0" smtClean="0"/>
              <a:t>For instance</a:t>
            </a:r>
            <a:r>
              <a:rPr lang="en-NZ" b="1" baseline="0" dirty="0" smtClean="0"/>
              <a:t>, </a:t>
            </a:r>
            <a:r>
              <a:rPr lang="en-GB" sz="1200" kern="1200" dirty="0" smtClean="0">
                <a:solidFill>
                  <a:schemeClr val="tx1"/>
                </a:solidFill>
                <a:effectLst/>
                <a:latin typeface="+mn-lt"/>
                <a:ea typeface="+mn-ea"/>
                <a:cs typeface="+mn-cs"/>
              </a:rPr>
              <a:t>in a smaller town like Wairoa, 50 years ago there was plentiful good work around with railways jobs, meat</a:t>
            </a:r>
            <a:r>
              <a:rPr lang="en-GB" sz="1200" kern="1200" baseline="0" dirty="0" smtClean="0">
                <a:solidFill>
                  <a:schemeClr val="tx1"/>
                </a:solidFill>
                <a:effectLst/>
                <a:latin typeface="+mn-lt"/>
                <a:ea typeface="+mn-ea"/>
                <a:cs typeface="+mn-cs"/>
              </a:rPr>
              <a:t> works with</a:t>
            </a:r>
            <a:r>
              <a:rPr lang="en-GB" sz="1200" kern="1200" dirty="0" smtClean="0">
                <a:solidFill>
                  <a:schemeClr val="tx1"/>
                </a:solidFill>
                <a:effectLst/>
                <a:latin typeface="+mn-lt"/>
                <a:ea typeface="+mn-ea"/>
                <a:cs typeface="+mn-cs"/>
              </a:rPr>
              <a:t> ok pay and good housing. For many families today, those jobs have gone, and what is left isn’t so well</a:t>
            </a:r>
            <a:r>
              <a:rPr lang="en-GB" sz="1200" kern="1200" baseline="0" dirty="0" smtClean="0">
                <a:solidFill>
                  <a:schemeClr val="tx1"/>
                </a:solidFill>
                <a:effectLst/>
                <a:latin typeface="+mn-lt"/>
                <a:ea typeface="+mn-ea"/>
                <a:cs typeface="+mn-cs"/>
              </a:rPr>
              <a:t> paid. </a:t>
            </a:r>
            <a:r>
              <a:rPr lang="en-GB" sz="1200" kern="1200" dirty="0" smtClean="0">
                <a:solidFill>
                  <a:schemeClr val="tx1"/>
                </a:solidFill>
                <a:effectLst/>
                <a:latin typeface="+mn-lt"/>
                <a:ea typeface="+mn-ea"/>
                <a:cs typeface="+mn-cs"/>
              </a:rPr>
              <a:t>If </a:t>
            </a:r>
            <a:r>
              <a:rPr lang="en-GB" sz="1200" kern="1200" baseline="0" dirty="0" smtClean="0">
                <a:solidFill>
                  <a:schemeClr val="tx1"/>
                </a:solidFill>
                <a:effectLst/>
                <a:latin typeface="+mn-lt"/>
                <a:ea typeface="+mn-ea"/>
                <a:cs typeface="+mn-cs"/>
              </a:rPr>
              <a:t>a problem occurs like the car breaking down or a health issue, the money to patch things up isn’t there. These stresses on families can contribute to a</a:t>
            </a:r>
            <a:r>
              <a:rPr lang="en-GB" sz="1200" kern="1200" dirty="0" smtClean="0">
                <a:solidFill>
                  <a:schemeClr val="tx1"/>
                </a:solidFill>
                <a:effectLst/>
                <a:latin typeface="+mn-lt"/>
                <a:ea typeface="+mn-ea"/>
                <a:cs typeface="+mn-cs"/>
              </a:rPr>
              <a:t>lcohol and drug misuse.</a:t>
            </a:r>
          </a:p>
          <a:p>
            <a:pPr marL="0" indent="0">
              <a:buNone/>
            </a:pPr>
            <a:endParaRPr lang="en-GB"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NZ" b="0" baseline="0" dirty="0" smtClean="0"/>
              <a:t>So we’ll take a look at some of the environments that we try to work on to prevent harm </a:t>
            </a:r>
          </a:p>
          <a:p>
            <a:pPr marL="0" marR="0" indent="0" algn="l" defTabSz="914400" rtl="0" eaLnBrk="1" fontAlgn="auto" latinLnBrk="0" hangingPunct="1">
              <a:lnSpc>
                <a:spcPct val="100000"/>
              </a:lnSpc>
              <a:spcBef>
                <a:spcPts val="0"/>
              </a:spcBef>
              <a:spcAft>
                <a:spcPts val="0"/>
              </a:spcAft>
              <a:buClrTx/>
              <a:buSzTx/>
              <a:buFontTx/>
              <a:buNone/>
              <a:tabLst/>
              <a:defRPr/>
            </a:pPr>
            <a:endParaRPr lang="en-NZ" b="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NZ" b="0" baseline="0" dirty="0" smtClean="0"/>
              <a:t>2. </a:t>
            </a:r>
            <a:r>
              <a:rPr lang="en-NZ" b="1" baseline="0" dirty="0" smtClean="0"/>
              <a:t>*provide handout: environments &amp; projects  </a:t>
            </a:r>
          </a:p>
          <a:p>
            <a:pPr marL="0" marR="0" indent="0" algn="l" defTabSz="914400" rtl="0" eaLnBrk="1" fontAlgn="auto" latinLnBrk="0" hangingPunct="1">
              <a:lnSpc>
                <a:spcPct val="100000"/>
              </a:lnSpc>
              <a:spcBef>
                <a:spcPts val="0"/>
              </a:spcBef>
              <a:spcAft>
                <a:spcPts val="0"/>
              </a:spcAft>
              <a:buClrTx/>
              <a:buSzTx/>
              <a:buFontTx/>
              <a:buNone/>
              <a:tabLst/>
              <a:defRPr/>
            </a:pPr>
            <a:endParaRPr lang="en-NZ" b="0" baseline="0" dirty="0" smtClean="0"/>
          </a:p>
        </p:txBody>
      </p:sp>
      <p:sp>
        <p:nvSpPr>
          <p:cNvPr id="4" name="Slide Number Placeholder 3"/>
          <p:cNvSpPr>
            <a:spLocks noGrp="1"/>
          </p:cNvSpPr>
          <p:nvPr>
            <p:ph type="sldNum" sz="quarter" idx="10"/>
          </p:nvPr>
        </p:nvSpPr>
        <p:spPr/>
        <p:txBody>
          <a:bodyPr/>
          <a:lstStyle/>
          <a:p>
            <a:fld id="{8F8670B3-4687-4741-9771-F1AFCA4029DF}" type="slidenum">
              <a:rPr lang="en-NZ" smtClean="0">
                <a:solidFill>
                  <a:prstClr val="black"/>
                </a:solidFill>
              </a:rPr>
              <a:pPr/>
              <a:t>17</a:t>
            </a:fld>
            <a:endParaRPr lang="en-NZ">
              <a:solidFill>
                <a:prstClr val="black"/>
              </a:solidFill>
            </a:endParaRPr>
          </a:p>
        </p:txBody>
      </p:sp>
    </p:spTree>
    <p:extLst>
      <p:ext uri="{BB962C8B-B14F-4D97-AF65-F5344CB8AC3E}">
        <p14:creationId xmlns:p14="http://schemas.microsoft.com/office/powerpoint/2010/main" val="29823161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smtClean="0"/>
              <a:t>(make this a</a:t>
            </a:r>
            <a:r>
              <a:rPr lang="en-AU" b="1" baseline="0" dirty="0" smtClean="0"/>
              <a:t> handout – plus next slide as some of the solutions – too many words for a slide.</a:t>
            </a:r>
          </a:p>
          <a:p>
            <a:endParaRPr lang="en-AU" b="1" dirty="0" smtClean="0"/>
          </a:p>
          <a:p>
            <a:r>
              <a:rPr lang="en-AU" b="1" dirty="0" smtClean="0"/>
              <a:t>Ben mentioned several of the risk and protective factors for young people already</a:t>
            </a:r>
            <a:r>
              <a:rPr lang="en-AU" b="1" baseline="0" dirty="0" smtClean="0"/>
              <a:t> (top 3).  </a:t>
            </a:r>
            <a:r>
              <a:rPr lang="en-AU" b="0" baseline="0" dirty="0" smtClean="0"/>
              <a:t>We also have a broader focus on some of other factors that have an effect.  </a:t>
            </a:r>
          </a:p>
          <a:p>
            <a:endParaRPr lang="en-AU" b="0" baseline="0" dirty="0" smtClean="0"/>
          </a:p>
          <a:p>
            <a:r>
              <a:rPr lang="en-AU" b="0" baseline="0" dirty="0" smtClean="0"/>
              <a:t>So if we want to make these environments safer for young people, where do we get started?  </a:t>
            </a:r>
          </a:p>
          <a:p>
            <a:endParaRPr lang="en-AU" b="1" baseline="0" dirty="0" smtClean="0"/>
          </a:p>
          <a:p>
            <a:r>
              <a:rPr lang="en-AU" b="1" baseline="0" dirty="0" smtClean="0"/>
              <a:t>[Provide hand out]</a:t>
            </a:r>
          </a:p>
          <a:p>
            <a:pPr marL="228600" indent="-228600">
              <a:buAutoNum type="arabicParenBoth"/>
            </a:pPr>
            <a:r>
              <a:rPr lang="en-AU" b="0" baseline="0" dirty="0" smtClean="0"/>
              <a:t>You will find out from your community, which of these environments are helping YP, and which need to change. </a:t>
            </a:r>
          </a:p>
          <a:p>
            <a:pPr marL="228600" indent="-228600">
              <a:buAutoNum type="arabicParenBoth"/>
            </a:pPr>
            <a:r>
              <a:rPr lang="en-AU" b="0" baseline="0" dirty="0" smtClean="0"/>
              <a:t>On the hand out, you can draw a line from these environments, to the related CAYAD projects.</a:t>
            </a:r>
          </a:p>
          <a:p>
            <a:pPr marL="228600" indent="-228600">
              <a:buAutoNum type="arabicParenBoth"/>
            </a:pPr>
            <a:endParaRPr lang="en-AU" b="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NZ" dirty="0" smtClean="0"/>
              <a:t>Working through</a:t>
            </a:r>
            <a:r>
              <a:rPr lang="en-NZ" baseline="0" dirty="0" smtClean="0"/>
              <a:t> the CAYAD project library, you will find some more examples of this work. </a:t>
            </a:r>
            <a:endParaRPr lang="en-NZ" dirty="0" smtClean="0"/>
          </a:p>
          <a:p>
            <a:pPr marL="228600" indent="-228600">
              <a:buAutoNum type="arabicParenBoth"/>
            </a:pPr>
            <a:endParaRPr lang="en-AU" b="0" baseline="0" dirty="0" smtClean="0"/>
          </a:p>
          <a:p>
            <a:pPr marL="228600" indent="-228600">
              <a:buAutoNum type="arabicParenBoth"/>
            </a:pPr>
            <a:endParaRPr lang="en-AU" b="1" baseline="0" dirty="0" smtClean="0"/>
          </a:p>
          <a:p>
            <a:pPr marL="0" indent="0">
              <a:buNone/>
            </a:pPr>
            <a:endParaRPr lang="en-AU" b="1" baseline="0" dirty="0" smtClean="0"/>
          </a:p>
          <a:p>
            <a:endParaRPr lang="en-AU" b="1" dirty="0" smtClean="0"/>
          </a:p>
        </p:txBody>
      </p:sp>
      <p:sp>
        <p:nvSpPr>
          <p:cNvPr id="4" name="Slide Number Placeholder 3"/>
          <p:cNvSpPr>
            <a:spLocks noGrp="1"/>
          </p:cNvSpPr>
          <p:nvPr>
            <p:ph type="sldNum" sz="quarter" idx="10"/>
          </p:nvPr>
        </p:nvSpPr>
        <p:spPr/>
        <p:txBody>
          <a:bodyPr/>
          <a:lstStyle/>
          <a:p>
            <a:fld id="{F0DF7AA3-5FA9-4CBF-8817-149024E20163}" type="slidenum">
              <a:rPr lang="en-NZ" smtClean="0"/>
              <a:t>18</a:t>
            </a:fld>
            <a:endParaRPr lang="en-NZ"/>
          </a:p>
        </p:txBody>
      </p:sp>
    </p:spTree>
    <p:extLst>
      <p:ext uri="{BB962C8B-B14F-4D97-AF65-F5344CB8AC3E}">
        <p14:creationId xmlns:p14="http://schemas.microsoft.com/office/powerpoint/2010/main" val="31760465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NZ" dirty="0" smtClean="0"/>
              <a:t>This is a blank space that we will be filling in tomorrow </a:t>
            </a:r>
          </a:p>
          <a:p>
            <a:endParaRPr lang="en-NZ" dirty="0" smtClean="0"/>
          </a:p>
          <a:p>
            <a:r>
              <a:rPr lang="en-NZ" dirty="0" smtClean="0"/>
              <a:t>You’ll need some time to digest</a:t>
            </a:r>
            <a:r>
              <a:rPr lang="en-NZ" baseline="0" dirty="0" smtClean="0"/>
              <a:t> all the learning and </a:t>
            </a:r>
            <a:r>
              <a:rPr lang="en-NZ" baseline="0" dirty="0" err="1" smtClean="0"/>
              <a:t>whakaaro</a:t>
            </a:r>
            <a:r>
              <a:rPr lang="en-NZ" baseline="0" dirty="0" smtClean="0"/>
              <a:t> from today.  Just think a bit about what it all means for your role in the community. </a:t>
            </a:r>
          </a:p>
          <a:p>
            <a:endParaRPr lang="en-NZ" dirty="0" smtClean="0"/>
          </a:p>
          <a:p>
            <a:r>
              <a:rPr lang="en-NZ" dirty="0" smtClean="0"/>
              <a:t>Give hand out  </a:t>
            </a:r>
          </a:p>
          <a:p>
            <a:endParaRPr lang="en-NZ" dirty="0" smtClean="0"/>
          </a:p>
        </p:txBody>
      </p:sp>
      <p:sp>
        <p:nvSpPr>
          <p:cNvPr id="4" name="Slide Number Placeholder 3"/>
          <p:cNvSpPr>
            <a:spLocks noGrp="1"/>
          </p:cNvSpPr>
          <p:nvPr>
            <p:ph type="sldNum" sz="quarter" idx="10"/>
          </p:nvPr>
        </p:nvSpPr>
        <p:spPr/>
        <p:txBody>
          <a:bodyPr/>
          <a:lstStyle/>
          <a:p>
            <a:fld id="{F0DF7AA3-5FA9-4CBF-8817-149024E20163}" type="slidenum">
              <a:rPr lang="en-NZ" smtClean="0"/>
              <a:t>19</a:t>
            </a:fld>
            <a:endParaRPr lang="en-NZ"/>
          </a:p>
        </p:txBody>
      </p:sp>
    </p:spTree>
    <p:extLst>
      <p:ext uri="{BB962C8B-B14F-4D97-AF65-F5344CB8AC3E}">
        <p14:creationId xmlns:p14="http://schemas.microsoft.com/office/powerpoint/2010/main" val="35156111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9670233-9B9C-4D77-B98D-AFB904B3D9DA}" type="slidenum">
              <a:rPr lang="en-GB"/>
              <a:pPr/>
              <a:t>2</a:t>
            </a:fld>
            <a:endParaRPr lang="en-GB"/>
          </a:p>
        </p:txBody>
      </p:sp>
      <p:sp>
        <p:nvSpPr>
          <p:cNvPr id="470018" name="Rectangle 2"/>
          <p:cNvSpPr>
            <a:spLocks noGrp="1" noRot="1" noChangeAspect="1" noChangeArrowheads="1" noTextEdit="1"/>
          </p:cNvSpPr>
          <p:nvPr>
            <p:ph type="sldImg"/>
          </p:nvPr>
        </p:nvSpPr>
        <p:spPr>
          <a:ln/>
        </p:spPr>
      </p:sp>
      <p:sp>
        <p:nvSpPr>
          <p:cNvPr id="470019" name="Rectangle 3"/>
          <p:cNvSpPr>
            <a:spLocks noGrp="1" noChangeArrowheads="1"/>
          </p:cNvSpPr>
          <p:nvPr>
            <p:ph type="body" idx="1"/>
          </p:nvPr>
        </p:nvSpPr>
        <p:spPr/>
        <p:txBody>
          <a:bodyPr/>
          <a:lstStyle/>
          <a:p>
            <a:r>
              <a:rPr lang="en-NZ" dirty="0"/>
              <a:t>These are on your programme</a:t>
            </a:r>
            <a:endParaRPr lang="en-GB"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b="1" dirty="0" smtClean="0"/>
              <a:t>Who</a:t>
            </a:r>
            <a:r>
              <a:rPr lang="en-NZ" b="1" baseline="0" dirty="0" smtClean="0"/>
              <a:t> are they?</a:t>
            </a:r>
            <a:endParaRPr lang="en-NZ" b="1" dirty="0" smtClean="0"/>
          </a:p>
          <a:p>
            <a:r>
              <a:rPr lang="en-NZ" baseline="0" dirty="0" smtClean="0"/>
              <a:t>Ref group membership may include members of local agencies or institutions (as above). They also include motivated and influential members of the community.</a:t>
            </a:r>
            <a:endParaRPr lang="en-NZ"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NZ" dirty="0" smtClean="0"/>
              <a:t>Good idea to work with your manager on identifying suitable members </a:t>
            </a:r>
            <a:endParaRPr lang="en-NZ" b="1" dirty="0" smtClean="0"/>
          </a:p>
          <a:p>
            <a:endParaRPr lang="en-NZ" b="1" dirty="0" smtClean="0"/>
          </a:p>
          <a:p>
            <a:r>
              <a:rPr lang="en-NZ" b="1" dirty="0" smtClean="0"/>
              <a:t>How do they operate?</a:t>
            </a:r>
          </a:p>
          <a:p>
            <a:r>
              <a:rPr lang="en-NZ" dirty="0" smtClean="0"/>
              <a:t>However</a:t>
            </a:r>
            <a:r>
              <a:rPr lang="en-NZ" baseline="0" dirty="0" smtClean="0"/>
              <a:t> works best for your community.  </a:t>
            </a:r>
            <a:r>
              <a:rPr lang="en-NZ" dirty="0" smtClean="0"/>
              <a:t>Three common</a:t>
            </a:r>
            <a:r>
              <a:rPr lang="en-NZ" baseline="0" dirty="0" smtClean="0"/>
              <a:t> examples are:</a:t>
            </a:r>
          </a:p>
          <a:p>
            <a:pPr marL="171450" indent="-171450">
              <a:buFontTx/>
              <a:buChar char="-"/>
            </a:pPr>
            <a:r>
              <a:rPr lang="en-NZ" baseline="0" dirty="0" smtClean="0"/>
              <a:t>A group that meets regularly specifically to guide and support CAYAD projects (e.g. PACT). (e.g. Hutt Valley)</a:t>
            </a:r>
          </a:p>
          <a:p>
            <a:pPr marL="171450" indent="-171450">
              <a:buFontTx/>
              <a:buChar char="-"/>
            </a:pPr>
            <a:r>
              <a:rPr lang="en-NZ" baseline="0" dirty="0" smtClean="0"/>
              <a:t>An existing network, like a youth support services network, that includes CAYAD projects as part of its wider agenda </a:t>
            </a:r>
          </a:p>
          <a:p>
            <a:pPr marL="171450" indent="-171450">
              <a:buFontTx/>
              <a:buChar char="-"/>
            </a:pPr>
            <a:r>
              <a:rPr lang="en-NZ" baseline="0" dirty="0" smtClean="0"/>
              <a:t>A group formed around a specific project: ARMWG</a:t>
            </a:r>
            <a:endParaRPr lang="en-NZ" dirty="0" smtClean="0"/>
          </a:p>
          <a:p>
            <a:endParaRPr lang="en-NZ" baseline="0" dirty="0" smtClean="0"/>
          </a:p>
          <a:p>
            <a:r>
              <a:rPr lang="en-NZ" u="sng" baseline="0" dirty="0" smtClean="0"/>
              <a:t>CAYAD Coordinators role:</a:t>
            </a:r>
          </a:p>
          <a:p>
            <a:r>
              <a:rPr lang="en-NZ" baseline="0" dirty="0" smtClean="0"/>
              <a:t>Develop the group</a:t>
            </a:r>
          </a:p>
          <a:p>
            <a:r>
              <a:rPr lang="en-NZ" baseline="0" dirty="0" smtClean="0"/>
              <a:t>Convene quarterly meetings </a:t>
            </a:r>
          </a:p>
          <a:p>
            <a:r>
              <a:rPr lang="en-NZ" baseline="0" dirty="0" smtClean="0"/>
              <a:t>Facilitate meetings or share this with the group</a:t>
            </a:r>
          </a:p>
          <a:p>
            <a:r>
              <a:rPr lang="en-NZ" baseline="0" dirty="0" smtClean="0"/>
              <a:t>Reporting and note taking - key issues or decisions summarised </a:t>
            </a:r>
          </a:p>
          <a:p>
            <a:r>
              <a:rPr lang="en-NZ" baseline="0" dirty="0" smtClean="0"/>
              <a:t>Useful to have a short terms of reference – clarify the purpose of the group (helps people get permission from their agencies to (a) join the group (b) share useful info that may otherwise not be able to share; can support decision making processes) </a:t>
            </a:r>
          </a:p>
          <a:p>
            <a:endParaRPr lang="en-NZ" dirty="0"/>
          </a:p>
        </p:txBody>
      </p:sp>
      <p:sp>
        <p:nvSpPr>
          <p:cNvPr id="4" name="Slide Number Placeholder 3"/>
          <p:cNvSpPr>
            <a:spLocks noGrp="1"/>
          </p:cNvSpPr>
          <p:nvPr>
            <p:ph type="sldNum" sz="quarter" idx="10"/>
          </p:nvPr>
        </p:nvSpPr>
        <p:spPr/>
        <p:txBody>
          <a:bodyPr/>
          <a:lstStyle/>
          <a:p>
            <a:fld id="{8F8670B3-4687-4741-9771-F1AFCA4029DF}" type="slidenum">
              <a:rPr lang="en-NZ" smtClean="0"/>
              <a:pPr/>
              <a:t>20</a:t>
            </a:fld>
            <a:endParaRPr lang="en-NZ"/>
          </a:p>
        </p:txBody>
      </p:sp>
    </p:spTree>
    <p:extLst>
      <p:ext uri="{BB962C8B-B14F-4D97-AF65-F5344CB8AC3E}">
        <p14:creationId xmlns:p14="http://schemas.microsoft.com/office/powerpoint/2010/main" val="33991537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What kind of environmental changes?</a:t>
            </a:r>
          </a:p>
          <a:p>
            <a:r>
              <a:rPr lang="en-NZ" dirty="0" smtClean="0"/>
              <a:t>Reducing supply: fewer stores, fewer hours, higher price </a:t>
            </a:r>
          </a:p>
          <a:p>
            <a:r>
              <a:rPr lang="en-NZ" dirty="0" smtClean="0"/>
              <a:t>Policies and practices: Local policies for </a:t>
            </a:r>
            <a:r>
              <a:rPr lang="en-NZ" dirty="0" err="1" smtClean="0"/>
              <a:t>marae</a:t>
            </a:r>
            <a:r>
              <a:rPr lang="en-NZ" dirty="0" smtClean="0"/>
              <a:t>, schools and sports clubs to change community norms; regional and national level policies and enforcement</a:t>
            </a:r>
          </a:p>
          <a:p>
            <a:r>
              <a:rPr lang="en-NZ" dirty="0" smtClean="0"/>
              <a:t>Participation in education, employment and recreation: more options for young people, better support systems in place</a:t>
            </a:r>
          </a:p>
          <a:p>
            <a:endParaRPr lang="en-NZ" dirty="0"/>
          </a:p>
        </p:txBody>
      </p:sp>
      <p:sp>
        <p:nvSpPr>
          <p:cNvPr id="4" name="Slide Number Placeholder 3"/>
          <p:cNvSpPr>
            <a:spLocks noGrp="1"/>
          </p:cNvSpPr>
          <p:nvPr>
            <p:ph type="sldNum" sz="quarter" idx="10"/>
          </p:nvPr>
        </p:nvSpPr>
        <p:spPr/>
        <p:txBody>
          <a:bodyPr/>
          <a:lstStyle/>
          <a:p>
            <a:fld id="{8F8670B3-4687-4741-9771-F1AFCA4029DF}" type="slidenum">
              <a:rPr lang="en-NZ" smtClean="0"/>
              <a:pPr/>
              <a:t>21</a:t>
            </a:fld>
            <a:endParaRPr lang="en-NZ"/>
          </a:p>
        </p:txBody>
      </p:sp>
    </p:spTree>
    <p:extLst>
      <p:ext uri="{BB962C8B-B14F-4D97-AF65-F5344CB8AC3E}">
        <p14:creationId xmlns:p14="http://schemas.microsoft.com/office/powerpoint/2010/main" val="3744876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F0DF7AA3-5FA9-4CBF-8817-149024E20163}" type="slidenum">
              <a:rPr lang="en-NZ" smtClean="0"/>
              <a:t>3</a:t>
            </a:fld>
            <a:endParaRPr lang="en-NZ"/>
          </a:p>
        </p:txBody>
      </p:sp>
    </p:spTree>
    <p:extLst>
      <p:ext uri="{BB962C8B-B14F-4D97-AF65-F5344CB8AC3E}">
        <p14:creationId xmlns:p14="http://schemas.microsoft.com/office/powerpoint/2010/main" val="26129421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smtClean="0"/>
              <a:t>Introduction </a:t>
            </a:r>
            <a:r>
              <a:rPr lang="en-AU" dirty="0" smtClean="0"/>
              <a:t>I</a:t>
            </a:r>
            <a:r>
              <a:rPr lang="en-AU" baseline="0" dirty="0" smtClean="0"/>
              <a:t> am going to cover some fundamentals we need to know to do our jobs in CAYAD.</a:t>
            </a:r>
          </a:p>
          <a:p>
            <a:r>
              <a:rPr lang="en-AU" baseline="0" dirty="0" smtClean="0"/>
              <a:t>-Who are we trying to reach with our </a:t>
            </a:r>
            <a:r>
              <a:rPr lang="en-AU" baseline="0" dirty="0" err="1" smtClean="0"/>
              <a:t>mahi</a:t>
            </a:r>
            <a:r>
              <a:rPr lang="en-AU" baseline="0" dirty="0" smtClean="0"/>
              <a:t>? </a:t>
            </a:r>
          </a:p>
          <a:p>
            <a:r>
              <a:rPr lang="en-AU" baseline="0" dirty="0" smtClean="0"/>
              <a:t>-How do we do the </a:t>
            </a:r>
            <a:r>
              <a:rPr lang="en-AU" baseline="0" dirty="0" err="1" smtClean="0"/>
              <a:t>mahi</a:t>
            </a:r>
            <a:r>
              <a:rPr lang="en-AU" baseline="0" dirty="0" smtClean="0"/>
              <a:t>? </a:t>
            </a:r>
          </a:p>
          <a:p>
            <a:r>
              <a:rPr lang="en-AU" baseline="0" dirty="0" smtClean="0"/>
              <a:t>-What your responsibilities are as a CAYAD </a:t>
            </a:r>
            <a:r>
              <a:rPr lang="en-AU" baseline="0" dirty="0" err="1" smtClean="0"/>
              <a:t>coordinato</a:t>
            </a:r>
            <a:endParaRPr lang="en-AU" baseline="0" dirty="0" smtClean="0"/>
          </a:p>
          <a:p>
            <a:endParaRPr lang="en-AU" baseline="0" dirty="0" smtClean="0"/>
          </a:p>
          <a:p>
            <a:r>
              <a:rPr lang="en-AU" baseline="0" dirty="0" smtClean="0"/>
              <a:t>I think the best place to start that off is to look at the whakapapa of CAYAD, to see where we come from  [click] </a:t>
            </a:r>
          </a:p>
          <a:p>
            <a:endParaRPr lang="en-NZ" dirty="0"/>
          </a:p>
        </p:txBody>
      </p:sp>
      <p:sp>
        <p:nvSpPr>
          <p:cNvPr id="4" name="Slide Number Placeholder 3"/>
          <p:cNvSpPr>
            <a:spLocks noGrp="1"/>
          </p:cNvSpPr>
          <p:nvPr>
            <p:ph type="sldNum" sz="quarter" idx="10"/>
          </p:nvPr>
        </p:nvSpPr>
        <p:spPr/>
        <p:txBody>
          <a:bodyPr/>
          <a:lstStyle/>
          <a:p>
            <a:fld id="{F0DF7AA3-5FA9-4CBF-8817-149024E20163}" type="slidenum">
              <a:rPr lang="en-NZ" smtClean="0"/>
              <a:t>4</a:t>
            </a:fld>
            <a:endParaRPr lang="en-NZ"/>
          </a:p>
        </p:txBody>
      </p:sp>
    </p:spTree>
    <p:extLst>
      <p:ext uri="{BB962C8B-B14F-4D97-AF65-F5344CB8AC3E}">
        <p14:creationId xmlns:p14="http://schemas.microsoft.com/office/powerpoint/2010/main" val="16252040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aseline="0" dirty="0" smtClean="0"/>
              <a:t>This picture is from a CAYAD national hui in the early 2000s –there will be some faces here that you know! But we’re older even that these clothes,</a:t>
            </a:r>
          </a:p>
          <a:p>
            <a:endParaRPr lang="en-AU" baseline="0" dirty="0" smtClean="0"/>
          </a:p>
          <a:p>
            <a:r>
              <a:rPr lang="en-AU" baseline="0" dirty="0" smtClean="0"/>
              <a:t>CAYAD actually back in 1997, when the Ministry of Education was asking for ways to reduce high rates of drug related stand downs and suspensions in schools. </a:t>
            </a:r>
          </a:p>
          <a:p>
            <a:endParaRPr lang="en-AU" baseline="0" dirty="0" smtClean="0"/>
          </a:p>
          <a:p>
            <a:r>
              <a:rPr lang="en-AU" baseline="0" dirty="0" smtClean="0"/>
              <a:t>In response, two directors from SHORE &amp; </a:t>
            </a:r>
            <a:r>
              <a:rPr lang="en-AU" baseline="0" dirty="0" err="1" smtClean="0"/>
              <a:t>Whariki</a:t>
            </a:r>
            <a:r>
              <a:rPr lang="en-AU" baseline="0" dirty="0" smtClean="0"/>
              <a:t>, Sally Casswell and Helen </a:t>
            </a:r>
            <a:r>
              <a:rPr lang="en-AU" baseline="0" dirty="0" err="1" smtClean="0"/>
              <a:t>Moewaka</a:t>
            </a:r>
            <a:r>
              <a:rPr lang="en-AU" baseline="0" dirty="0" smtClean="0"/>
              <a:t> Barnes, alongside Kim Conway, wanted to look beyond materials, to robust, community-led approach to achieving change. It was based on a collaborative effort within community, supporting them to create a planned approach for effective change.</a:t>
            </a:r>
          </a:p>
          <a:p>
            <a:endParaRPr lang="en-AU"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AU" baseline="0" dirty="0" smtClean="0"/>
              <a:t>Based on the pilot, In 1998, six sites were funded- </a:t>
            </a:r>
            <a:r>
              <a:rPr lang="en-AU" baseline="0" dirty="0" err="1" smtClean="0"/>
              <a:t>Hokianga</a:t>
            </a:r>
            <a:r>
              <a:rPr lang="en-AU" baseline="0" dirty="0" smtClean="0"/>
              <a:t>, </a:t>
            </a:r>
            <a:r>
              <a:rPr lang="en-AU" baseline="0" dirty="0" err="1" smtClean="0"/>
              <a:t>Kaitaia</a:t>
            </a:r>
            <a:r>
              <a:rPr lang="en-AU" baseline="0" dirty="0" smtClean="0"/>
              <a:t>, Nelson, </a:t>
            </a:r>
            <a:r>
              <a:rPr lang="en-AU" baseline="0" dirty="0" err="1" smtClean="0"/>
              <a:t>Opotiki</a:t>
            </a:r>
            <a:r>
              <a:rPr lang="en-AU" baseline="0" dirty="0" smtClean="0"/>
              <a:t>, West Auckland and </a:t>
            </a:r>
            <a:r>
              <a:rPr lang="en-AU" baseline="0" dirty="0" err="1" smtClean="0"/>
              <a:t>Whangaruru</a:t>
            </a:r>
            <a:r>
              <a:rPr lang="en-AU" baseline="0" dirty="0" smtClean="0"/>
              <a:t>.  In the early days, the local coordinators, who hold the close relationships in their community, were paired with </a:t>
            </a:r>
            <a:r>
              <a:rPr lang="en-AU" b="1" baseline="0" dirty="0" smtClean="0"/>
              <a:t>evaluation staff </a:t>
            </a:r>
            <a:r>
              <a:rPr lang="en-AU" baseline="0" dirty="0" smtClean="0"/>
              <a:t>from SHORE &amp; </a:t>
            </a:r>
            <a:r>
              <a:rPr lang="en-AU" baseline="0" dirty="0" err="1" smtClean="0"/>
              <a:t>Whariki</a:t>
            </a:r>
            <a:r>
              <a:rPr lang="en-AU" baseline="0" dirty="0" smtClean="0"/>
              <a:t>.  This was to help establish </a:t>
            </a:r>
            <a:r>
              <a:rPr lang="en-AU" b="1" baseline="0" dirty="0" smtClean="0"/>
              <a:t>planning </a:t>
            </a:r>
            <a:r>
              <a:rPr lang="en-AU" baseline="0" dirty="0" smtClean="0"/>
              <a:t>and </a:t>
            </a:r>
            <a:r>
              <a:rPr lang="en-AU" b="1" baseline="0" dirty="0" smtClean="0"/>
              <a:t>reflection </a:t>
            </a:r>
            <a:r>
              <a:rPr lang="en-AU" baseline="0" dirty="0" smtClean="0"/>
              <a:t>as bedrock elements of community action, and to help us demonstrate success of the programme. The programme was </a:t>
            </a:r>
            <a:r>
              <a:rPr lang="en-AU" b="1" baseline="0" dirty="0" smtClean="0"/>
              <a:t>evaluated </a:t>
            </a:r>
            <a:r>
              <a:rPr lang="en-AU" baseline="0" dirty="0" smtClean="0"/>
              <a:t>positively, and the Ministry of Health picked up ongoing funding of CAYAD, increasing the programme to 18 sites 2003, and another six sites in 2005. Today we have 21 sites operating around the country.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AU" b="0" baseline="0" dirty="0" smtClean="0"/>
              <a:t>To support this larger number of sites, national hui started in 2003, and regional hui in 2007. The point of these hui was to get us together to share and reflect on our projects, what was working, and what wasn’t. The hui and the sites are supported by an advisory group, and by us as national coordinators, and by the Ministry of Health.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AU" baseline="0" dirty="0" smtClean="0"/>
              <a:t>So today, looking at this history, and the sessions in the workshop, we want you to take away three key things that are at the core of CAYAD’s DNA – no 1.  </a:t>
            </a:r>
            <a:r>
              <a:rPr lang="en-AU" b="1" baseline="0" dirty="0" smtClean="0"/>
              <a:t>strong relationships</a:t>
            </a:r>
            <a:r>
              <a:rPr lang="en-AU" baseline="0" dirty="0" smtClean="0"/>
              <a:t>, no. 2. </a:t>
            </a:r>
            <a:r>
              <a:rPr lang="en-AU" b="1" baseline="0" dirty="0" smtClean="0"/>
              <a:t>effective planning </a:t>
            </a:r>
            <a:r>
              <a:rPr lang="en-AU" baseline="0" dirty="0" smtClean="0"/>
              <a:t>and no. 3. </a:t>
            </a:r>
            <a:r>
              <a:rPr lang="en-AU" b="1" baseline="0" dirty="0" smtClean="0"/>
              <a:t>monitoring and evaluation </a:t>
            </a:r>
            <a:r>
              <a:rPr lang="en-AU" b="0" baseline="0" dirty="0" smtClean="0"/>
              <a:t>of </a:t>
            </a:r>
            <a:r>
              <a:rPr lang="en-AU" baseline="0" dirty="0" smtClean="0"/>
              <a:t>your work. </a:t>
            </a:r>
          </a:p>
          <a:p>
            <a:endParaRPr lang="en-AU"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AU" b="0" baseline="0" dirty="0" smtClean="0"/>
              <a:t>In 2015, we held a national gathering to develop our shared vision and mission. This was a really well facilitated, inclusive process, and from all the input we got something that reflects not only our contract but the vision of all of us in the programme: [next slide]</a:t>
            </a:r>
            <a:endParaRPr lang="en-AU" b="1" baseline="0" dirty="0" smtClean="0"/>
          </a:p>
          <a:p>
            <a:endParaRPr lang="en-AU" baseline="0" dirty="0" smtClean="0"/>
          </a:p>
          <a:p>
            <a:endParaRPr lang="en-AU" baseline="0" dirty="0" smtClean="0"/>
          </a:p>
          <a:p>
            <a:endParaRPr lang="en-AU" baseline="0" dirty="0" smtClean="0"/>
          </a:p>
          <a:p>
            <a:endParaRPr lang="en-AU" baseline="0" dirty="0" smtClean="0"/>
          </a:p>
        </p:txBody>
      </p:sp>
      <p:sp>
        <p:nvSpPr>
          <p:cNvPr id="4" name="Slide Number Placeholder 3"/>
          <p:cNvSpPr>
            <a:spLocks noGrp="1"/>
          </p:cNvSpPr>
          <p:nvPr>
            <p:ph type="sldNum" sz="quarter" idx="10"/>
          </p:nvPr>
        </p:nvSpPr>
        <p:spPr/>
        <p:txBody>
          <a:bodyPr/>
          <a:lstStyle/>
          <a:p>
            <a:fld id="{8F8670B3-4687-4741-9771-F1AFCA4029DF}" type="slidenum">
              <a:rPr lang="en-NZ" smtClean="0"/>
              <a:t>5</a:t>
            </a:fld>
            <a:endParaRPr lang="en-NZ"/>
          </a:p>
        </p:txBody>
      </p:sp>
    </p:spTree>
    <p:extLst>
      <p:ext uri="{BB962C8B-B14F-4D97-AF65-F5344CB8AC3E}">
        <p14:creationId xmlns:p14="http://schemas.microsoft.com/office/powerpoint/2010/main" val="20375857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Re. Three downward arrow marks  (just under the text: ‘with feathers the bird can fly’)</a:t>
            </a:r>
          </a:p>
          <a:p>
            <a:r>
              <a:rPr lang="en-US" dirty="0" smtClean="0"/>
              <a:t>This pattern is inspired by the </a:t>
            </a:r>
            <a:r>
              <a:rPr lang="en-US" dirty="0" err="1" smtClean="0"/>
              <a:t>mumu</a:t>
            </a:r>
            <a:r>
              <a:rPr lang="en-US" dirty="0" smtClean="0"/>
              <a:t> </a:t>
            </a:r>
            <a:r>
              <a:rPr lang="en-US" dirty="0" err="1" smtClean="0"/>
              <a:t>tukutuku</a:t>
            </a:r>
            <a:r>
              <a:rPr lang="en-US" dirty="0" smtClean="0"/>
              <a:t> design (usually based on traditional bird footprints). Here it is a representation of birds flying together, portraying alliance, support and the interconnections that we make to achieve our full potential.</a:t>
            </a:r>
          </a:p>
          <a:p>
            <a:endParaRPr lang="en-US" dirty="0" smtClean="0"/>
          </a:p>
          <a:p>
            <a:r>
              <a:rPr lang="en-US" dirty="0" smtClean="0"/>
              <a:t>3. Re. Sky/mountains - Our </a:t>
            </a:r>
            <a:r>
              <a:rPr lang="en-US" dirty="0" err="1" smtClean="0"/>
              <a:t>pepeha</a:t>
            </a:r>
            <a:r>
              <a:rPr lang="en-US" dirty="0" smtClean="0"/>
              <a:t> incorporates our </a:t>
            </a:r>
            <a:r>
              <a:rPr lang="en-US" dirty="0" err="1" smtClean="0"/>
              <a:t>maunga</a:t>
            </a:r>
            <a:r>
              <a:rPr lang="en-US" dirty="0" smtClean="0"/>
              <a:t> to say who we are and where we come from ~ anchoring us to our whenua and acknowledging our whakapapa.</a:t>
            </a:r>
          </a:p>
          <a:p>
            <a:r>
              <a:rPr lang="en-US" dirty="0" smtClean="0"/>
              <a:t>In this poster the layered </a:t>
            </a:r>
            <a:r>
              <a:rPr lang="en-US" dirty="0" err="1" smtClean="0"/>
              <a:t>maunga</a:t>
            </a:r>
            <a:r>
              <a:rPr lang="en-US" dirty="0" smtClean="0"/>
              <a:t> climb upwards reflecting a metaphoric connection to the stepped </a:t>
            </a:r>
            <a:r>
              <a:rPr lang="en-US" dirty="0" err="1" smtClean="0"/>
              <a:t>poutama</a:t>
            </a:r>
            <a:r>
              <a:rPr lang="en-US" dirty="0" smtClean="0"/>
              <a:t> pattern. </a:t>
            </a:r>
            <a:r>
              <a:rPr lang="en-US" dirty="0" err="1" smtClean="0"/>
              <a:t>Poutama</a:t>
            </a:r>
            <a:r>
              <a:rPr lang="en-US" dirty="0" smtClean="0"/>
              <a:t> has significant spiritual and educational meaning and here it </a:t>
            </a:r>
            <a:r>
              <a:rPr lang="en-US" dirty="0" err="1" smtClean="0"/>
              <a:t>symbolises</a:t>
            </a:r>
            <a:r>
              <a:rPr lang="en-US" dirty="0" smtClean="0"/>
              <a:t> strength, growth, unity, improvement and advancement.</a:t>
            </a:r>
          </a:p>
          <a:p>
            <a:endParaRPr lang="en-US" dirty="0" smtClean="0"/>
          </a:p>
          <a:p>
            <a:r>
              <a:rPr lang="en-US" dirty="0" smtClean="0"/>
              <a:t>4. The outward arrows: &lt;&lt;&lt;&gt;&gt;&gt;  (under the </a:t>
            </a:r>
            <a:r>
              <a:rPr lang="en-US" dirty="0" err="1" smtClean="0"/>
              <a:t>whakatauki</a:t>
            </a:r>
            <a:r>
              <a:rPr lang="en-US" dirty="0" smtClean="0"/>
              <a:t> in the mission triangle) are derivative of one of the four major patterns featured in </a:t>
            </a:r>
            <a:r>
              <a:rPr lang="en-US" dirty="0" err="1" smtClean="0"/>
              <a:t>tāniko</a:t>
            </a:r>
            <a:r>
              <a:rPr lang="en-US" dirty="0" smtClean="0"/>
              <a:t> design ~ </a:t>
            </a:r>
            <a:r>
              <a:rPr lang="en-US" dirty="0" err="1" smtClean="0"/>
              <a:t>Waharua</a:t>
            </a:r>
            <a:r>
              <a:rPr lang="en-US" dirty="0" smtClean="0"/>
              <a:t> </a:t>
            </a:r>
            <a:r>
              <a:rPr lang="en-US" dirty="0" err="1" smtClean="0"/>
              <a:t>kōpito</a:t>
            </a:r>
            <a:r>
              <a:rPr lang="en-US" dirty="0" smtClean="0"/>
              <a:t>. This </a:t>
            </a:r>
            <a:r>
              <a:rPr lang="en-US" dirty="0" err="1" smtClean="0"/>
              <a:t>stylised</a:t>
            </a:r>
            <a:r>
              <a:rPr lang="en-US" dirty="0" smtClean="0"/>
              <a:t> version represents ‘a point where people or events cross’ and communication is key for change to occur at such meeting points.</a:t>
            </a:r>
          </a:p>
          <a:p>
            <a:pPr marL="0" marR="0" lvl="0" indent="0" algn="l" defTabSz="914400" rtl="0" eaLnBrk="1" fontAlgn="auto" latinLnBrk="0" hangingPunct="1">
              <a:lnSpc>
                <a:spcPct val="100000"/>
              </a:lnSpc>
              <a:spcBef>
                <a:spcPts val="0"/>
              </a:spcBef>
              <a:spcAft>
                <a:spcPts val="0"/>
              </a:spcAft>
              <a:buClrTx/>
              <a:buSzTx/>
              <a:buFontTx/>
              <a:buNone/>
              <a:tabLst/>
              <a:defRPr/>
            </a:pPr>
            <a:r>
              <a:rPr lang="en-AU" b="0" baseline="0" dirty="0" smtClean="0"/>
              <a:t>*Next, we’ll start with a look at our larger context in public health. [next slide] </a:t>
            </a:r>
          </a:p>
          <a:p>
            <a:endParaRPr lang="en-NZ" dirty="0"/>
          </a:p>
        </p:txBody>
      </p:sp>
      <p:sp>
        <p:nvSpPr>
          <p:cNvPr id="4" name="Slide Number Placeholder 3"/>
          <p:cNvSpPr>
            <a:spLocks noGrp="1"/>
          </p:cNvSpPr>
          <p:nvPr>
            <p:ph type="sldNum" sz="quarter" idx="10"/>
          </p:nvPr>
        </p:nvSpPr>
        <p:spPr/>
        <p:txBody>
          <a:bodyPr/>
          <a:lstStyle/>
          <a:p>
            <a:fld id="{F0DF7AA3-5FA9-4CBF-8817-149024E20163}" type="slidenum">
              <a:rPr lang="en-NZ" smtClean="0"/>
              <a:t>6</a:t>
            </a:fld>
            <a:endParaRPr lang="en-NZ"/>
          </a:p>
        </p:txBody>
      </p:sp>
    </p:spTree>
    <p:extLst>
      <p:ext uri="{BB962C8B-B14F-4D97-AF65-F5344CB8AC3E}">
        <p14:creationId xmlns:p14="http://schemas.microsoft.com/office/powerpoint/2010/main" val="30580878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dirty="0" smtClean="0"/>
              <a:t>Medical model</a:t>
            </a:r>
            <a:r>
              <a:rPr lang="en-NZ" baseline="0" dirty="0" smtClean="0"/>
              <a:t> is about </a:t>
            </a:r>
            <a:r>
              <a:rPr lang="en-NZ" dirty="0" smtClean="0"/>
              <a:t>working directly </a:t>
            </a:r>
            <a:r>
              <a:rPr lang="en-NZ" baseline="0" dirty="0" smtClean="0"/>
              <a:t>with individuals, e.g. your GP who treats people who come in with a health problem, or a youth mentor working directly with small groups of </a:t>
            </a:r>
            <a:r>
              <a:rPr lang="en-NZ" baseline="0" dirty="0" err="1" smtClean="0"/>
              <a:t>rangatahi</a:t>
            </a:r>
            <a:r>
              <a:rPr lang="en-NZ" baseline="0" dirty="0" smtClean="0"/>
              <a:t>.  These programmes provide individualised support or services for one person or a few people. </a:t>
            </a:r>
            <a:endParaRPr lang="en-NZ"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NZ"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NZ" dirty="0" smtClean="0"/>
              <a:t>CAYAD is not</a:t>
            </a:r>
            <a:r>
              <a:rPr lang="en-NZ" baseline="0" dirty="0" smtClean="0"/>
              <a:t> those things. CAYAD is a public health programme, so our focus is on supporting the many. </a:t>
            </a:r>
            <a:r>
              <a:rPr lang="en-NZ" dirty="0" smtClean="0"/>
              <a:t>We are not a drug counselling service, or youth coaches. </a:t>
            </a:r>
            <a:endParaRPr lang="en-NZ"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NZ"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NZ" baseline="0" dirty="0" smtClean="0"/>
              <a:t>We </a:t>
            </a:r>
            <a:r>
              <a:rPr lang="en-NZ" dirty="0" smtClean="0"/>
              <a:t>aim to support and protect the health of </a:t>
            </a:r>
            <a:r>
              <a:rPr lang="en-NZ" b="1" dirty="0" smtClean="0"/>
              <a:t>whole population groups</a:t>
            </a:r>
            <a:r>
              <a:rPr lang="en-NZ" dirty="0" smtClean="0"/>
              <a:t>. This might be a group by location, like secondary students in West Auckland, or in Kawakawa. Or it could be</a:t>
            </a:r>
            <a:r>
              <a:rPr lang="en-NZ" baseline="0" dirty="0" smtClean="0"/>
              <a:t> about groups connected by interest like working with the rainbow community. </a:t>
            </a:r>
            <a:r>
              <a:rPr lang="en-NZ" dirty="0" smtClean="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NZ"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NZ" dirty="0" smtClean="0"/>
              <a:t>Another key feature of public health is that we focus on </a:t>
            </a:r>
            <a:r>
              <a:rPr lang="en-NZ" b="1" dirty="0" smtClean="0"/>
              <a:t>prevention</a:t>
            </a:r>
            <a:r>
              <a:rPr lang="en-NZ" dirty="0" smtClean="0"/>
              <a:t>,</a:t>
            </a:r>
            <a:r>
              <a:rPr lang="en-NZ" baseline="0" dirty="0" smtClean="0"/>
              <a:t> often by trying to address the </a:t>
            </a:r>
            <a:r>
              <a:rPr lang="en-NZ" b="1" baseline="0" dirty="0" smtClean="0"/>
              <a:t>root cause of a problem</a:t>
            </a:r>
            <a:r>
              <a:rPr lang="en-NZ" baseline="0" dirty="0" smtClean="0"/>
              <a:t>.  River analogy (swimming out to rescue people floating down river; walk upstream, hole in bridge, fix the hole).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NZ"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NZ" baseline="0" dirty="0" smtClean="0"/>
              <a:t>This is sometimes called “primary prevention” {next slide]</a:t>
            </a:r>
          </a:p>
        </p:txBody>
      </p:sp>
      <p:sp>
        <p:nvSpPr>
          <p:cNvPr id="4" name="Slide Number Placeholder 3"/>
          <p:cNvSpPr>
            <a:spLocks noGrp="1"/>
          </p:cNvSpPr>
          <p:nvPr>
            <p:ph type="sldNum" sz="quarter" idx="10"/>
          </p:nvPr>
        </p:nvSpPr>
        <p:spPr/>
        <p:txBody>
          <a:bodyPr/>
          <a:lstStyle/>
          <a:p>
            <a:fld id="{F0DF7AA3-5FA9-4CBF-8817-149024E20163}" type="slidenum">
              <a:rPr lang="en-NZ" smtClean="0"/>
              <a:t>7</a:t>
            </a:fld>
            <a:endParaRPr lang="en-NZ"/>
          </a:p>
        </p:txBody>
      </p:sp>
    </p:spTree>
    <p:extLst>
      <p:ext uri="{BB962C8B-B14F-4D97-AF65-F5344CB8AC3E}">
        <p14:creationId xmlns:p14="http://schemas.microsoft.com/office/powerpoint/2010/main" val="13231877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E7EF8FB-25B2-4ED1-A91C-067CE7478290}" type="slidenum">
              <a:rPr lang="en-GB">
                <a:solidFill>
                  <a:prstClr val="black"/>
                </a:solidFill>
              </a:rPr>
              <a:pPr/>
              <a:t>8</a:t>
            </a:fld>
            <a:endParaRPr lang="en-GB">
              <a:solidFill>
                <a:prstClr val="black"/>
              </a:solidFill>
            </a:endParaRPr>
          </a:p>
        </p:txBody>
      </p:sp>
      <p:sp>
        <p:nvSpPr>
          <p:cNvPr id="471042" name="Rectangle 2"/>
          <p:cNvSpPr>
            <a:spLocks noGrp="1" noRot="1" noChangeAspect="1" noChangeArrowheads="1" noTextEdit="1"/>
          </p:cNvSpPr>
          <p:nvPr>
            <p:ph type="sldImg"/>
          </p:nvPr>
        </p:nvSpPr>
        <p:spPr>
          <a:ln/>
        </p:spPr>
      </p:sp>
      <p:sp>
        <p:nvSpPr>
          <p:cNvPr id="471043" name="Rectangle 3"/>
          <p:cNvSpPr>
            <a:spLocks noGrp="1" noChangeArrowheads="1"/>
          </p:cNvSpPr>
          <p:nvPr>
            <p:ph type="body" idx="1"/>
          </p:nvPr>
        </p:nvSpPr>
        <p:spPr/>
        <p:txBody>
          <a:bodyPr/>
          <a:lstStyle/>
          <a:p>
            <a:r>
              <a:rPr lang="en-GB" b="0" baseline="0" dirty="0" smtClean="0"/>
              <a:t>Triangle represents how many people are reached by these different approaches. </a:t>
            </a:r>
          </a:p>
          <a:p>
            <a:endParaRPr lang="en-GB" b="0" baseline="0" dirty="0" smtClean="0"/>
          </a:p>
          <a:p>
            <a:r>
              <a:rPr lang="en-GB" b="0" baseline="0" dirty="0" smtClean="0"/>
              <a:t>Primary = whole population, focus on preventing problems before they occur.</a:t>
            </a:r>
          </a:p>
          <a:p>
            <a:r>
              <a:rPr lang="en-GB" b="0" baseline="0" dirty="0" smtClean="0"/>
              <a:t>Secondary prevention = middle –people at risk of harm, for CAYAD that might mean starting to use alcohol and other drugs in potentially risky way</a:t>
            </a:r>
          </a:p>
          <a:p>
            <a:r>
              <a:rPr lang="en-GB" b="0" baseline="0" dirty="0" smtClean="0"/>
              <a:t>Tertiary = smaller numbers, people already affected, by the problem</a:t>
            </a:r>
          </a:p>
          <a:p>
            <a:endParaRPr lang="en-GB" b="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smtClean="0"/>
              <a:t>Complete the sorting exercise.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b="0" baseline="0" dirty="0" smtClean="0"/>
              <a:t>Move into three groups, provide action cards.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b="0" baseline="0" dirty="0" smtClean="0"/>
              <a:t>Instructions – your task is to place them where you think they fit on the triangle. So place the cards in either primary, secondary, or tertiary prevention.  Any questions? You have 5 minutes.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baseline="0" dirty="0" smtClean="0"/>
              <a:t>3. Check in – read back and explain ‘why’ for each group. </a:t>
            </a:r>
          </a:p>
          <a:p>
            <a:endParaRPr lang="en-GB" b="0" baseline="0" dirty="0" smtClean="0"/>
          </a:p>
          <a:p>
            <a:r>
              <a:rPr lang="en-GB" b="0" baseline="0" dirty="0" smtClean="0"/>
              <a:t>Obviously in public health,  if we have some effective strategies for primary prevention, this is the ideal time to intervene. As you move down the triangle, support is ever more costly, and requires a lot more individual effort. At the top here, it might take some community effort to get these strategies started, but if they are sustained, there is a really good long term pay off. </a:t>
            </a:r>
          </a:p>
          <a:p>
            <a:pPr marL="114300" indent="0" algn="l">
              <a:buNone/>
            </a:pPr>
            <a:endParaRPr lang="en-GB" sz="1200" b="0" baseline="0" dirty="0" smtClean="0"/>
          </a:p>
          <a:p>
            <a:pPr marL="114300" indent="0" algn="l">
              <a:buNone/>
            </a:pPr>
            <a:r>
              <a:rPr lang="en-US" sz="1800" b="0" dirty="0" smtClean="0"/>
              <a:t>On our website, there’s a great video</a:t>
            </a:r>
            <a:r>
              <a:rPr lang="en-US" sz="1800" b="0" baseline="0" dirty="0" smtClean="0"/>
              <a:t> of Mason </a:t>
            </a:r>
            <a:r>
              <a:rPr lang="en-US" sz="1800" b="0" baseline="0" dirty="0" err="1" smtClean="0"/>
              <a:t>Durie</a:t>
            </a:r>
            <a:r>
              <a:rPr lang="en-US" sz="1800" b="0" baseline="0" dirty="0" smtClean="0"/>
              <a:t> talking about this at our 2016 National Hui.  He sums up that for us to help populations reduce AOD harm, we must work with others </a:t>
            </a:r>
            <a:r>
              <a:rPr lang="en-US" sz="1800" b="1" baseline="0" dirty="0" smtClean="0"/>
              <a:t>r</a:t>
            </a:r>
            <a:r>
              <a:rPr lang="en-US" sz="1800" b="1" dirty="0" smtClean="0"/>
              <a:t>educe risk factors in our environment:”</a:t>
            </a:r>
            <a:r>
              <a:rPr lang="en-US" sz="1200" b="1" dirty="0" err="1" smtClean="0"/>
              <a:t>Whakawatea</a:t>
            </a:r>
            <a:r>
              <a:rPr lang="en-US" sz="1200" b="1" dirty="0" smtClean="0"/>
              <a:t> </a:t>
            </a:r>
            <a:r>
              <a:rPr lang="en-US" sz="1200" b="1" dirty="0" err="1" smtClean="0"/>
              <a:t>te</a:t>
            </a:r>
            <a:r>
              <a:rPr lang="en-US" sz="1200" b="1" dirty="0" smtClean="0"/>
              <a:t> </a:t>
            </a:r>
            <a:r>
              <a:rPr lang="en-US" sz="1200" b="1" dirty="0" err="1" smtClean="0"/>
              <a:t>ara</a:t>
            </a:r>
            <a:r>
              <a:rPr lang="en-US" sz="1200" b="1" dirty="0" smtClean="0"/>
              <a:t>”  --- and </a:t>
            </a:r>
            <a:r>
              <a:rPr lang="en-US" sz="1800" b="1" dirty="0" smtClean="0">
                <a:solidFill>
                  <a:srgbClr val="A89D7F"/>
                </a:solidFill>
              </a:rPr>
              <a:t>Build Protective factors, “</a:t>
            </a:r>
            <a:r>
              <a:rPr lang="en-US" sz="1200" b="1" dirty="0" smtClean="0">
                <a:solidFill>
                  <a:srgbClr val="A89D7F"/>
                </a:solidFill>
              </a:rPr>
              <a:t>Kia hora </a:t>
            </a:r>
            <a:r>
              <a:rPr lang="en-US" sz="1200" b="1" dirty="0" err="1" smtClean="0">
                <a:solidFill>
                  <a:srgbClr val="A89D7F"/>
                </a:solidFill>
              </a:rPr>
              <a:t>te</a:t>
            </a:r>
            <a:r>
              <a:rPr lang="en-US" sz="1200" b="1" dirty="0" smtClean="0">
                <a:solidFill>
                  <a:srgbClr val="A89D7F"/>
                </a:solidFill>
              </a:rPr>
              <a:t> </a:t>
            </a:r>
            <a:r>
              <a:rPr lang="en-US" sz="1200" b="1" dirty="0" err="1" smtClean="0">
                <a:solidFill>
                  <a:srgbClr val="A89D7F"/>
                </a:solidFill>
              </a:rPr>
              <a:t>oranga</a:t>
            </a:r>
            <a:r>
              <a:rPr lang="en-US" sz="1200" b="1" dirty="0" smtClean="0">
                <a:solidFill>
                  <a:srgbClr val="A89D7F"/>
                </a:solidFill>
              </a:rPr>
              <a:t>”</a:t>
            </a:r>
          </a:p>
          <a:p>
            <a:endParaRPr lang="en-GB" b="0" baseline="0" dirty="0" smtClean="0"/>
          </a:p>
          <a:p>
            <a:endParaRPr lang="en-GB" b="0" baseline="0" dirty="0" smtClean="0"/>
          </a:p>
        </p:txBody>
      </p:sp>
    </p:spTree>
    <p:extLst>
      <p:ext uri="{BB962C8B-B14F-4D97-AF65-F5344CB8AC3E}">
        <p14:creationId xmlns:p14="http://schemas.microsoft.com/office/powerpoint/2010/main" val="40093995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b="0" dirty="0" smtClean="0"/>
              <a:t>So now we know two</a:t>
            </a:r>
            <a:r>
              <a:rPr lang="en-NZ" b="0" baseline="0" dirty="0" smtClean="0"/>
              <a:t> very important things</a:t>
            </a:r>
          </a:p>
          <a:p>
            <a:pPr marL="0" marR="0" lvl="0" indent="0" algn="l" defTabSz="914400" rtl="0" eaLnBrk="1" fontAlgn="auto" latinLnBrk="0" hangingPunct="1">
              <a:lnSpc>
                <a:spcPct val="100000"/>
              </a:lnSpc>
              <a:spcBef>
                <a:spcPts val="0"/>
              </a:spcBef>
              <a:spcAft>
                <a:spcPts val="0"/>
              </a:spcAft>
              <a:buClrTx/>
              <a:buSzTx/>
              <a:buFontTx/>
              <a:buNone/>
              <a:tabLst/>
              <a:defRPr/>
            </a:pPr>
            <a:r>
              <a:rPr lang="en-NZ" b="0" baseline="0" dirty="0" smtClean="0"/>
              <a:t>No 1. </a:t>
            </a:r>
            <a:r>
              <a:rPr lang="en-NZ" b="0" dirty="0" smtClean="0"/>
              <a:t>who we</a:t>
            </a:r>
            <a:r>
              <a:rPr lang="en-NZ" b="0" baseline="0" dirty="0" smtClean="0"/>
              <a:t> are trying to reach -  (point to triangle) whole communities, and young people in particular</a:t>
            </a:r>
          </a:p>
          <a:p>
            <a:pPr marL="0" marR="0" lvl="0" indent="0" algn="l" defTabSz="914400" rtl="0" eaLnBrk="1" fontAlgn="auto" latinLnBrk="0" hangingPunct="1">
              <a:lnSpc>
                <a:spcPct val="100000"/>
              </a:lnSpc>
              <a:spcBef>
                <a:spcPts val="0"/>
              </a:spcBef>
              <a:spcAft>
                <a:spcPts val="0"/>
              </a:spcAft>
              <a:buClrTx/>
              <a:buSzTx/>
              <a:buFontTx/>
              <a:buNone/>
              <a:tabLst/>
              <a:defRPr/>
            </a:pPr>
            <a:r>
              <a:rPr lang="en-NZ" b="0" baseline="0" dirty="0" smtClean="0"/>
              <a:t>No 2. That CAYAD’s specific aim is around preventing and minimising harm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NZ" b="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NZ" b="0" baseline="0" dirty="0" smtClean="0"/>
              <a:t>Next we’ll just take an overview of </a:t>
            </a:r>
            <a:r>
              <a:rPr lang="en-NZ" b="1" baseline="0" dirty="0" smtClean="0"/>
              <a:t>how we do this.  </a:t>
            </a:r>
            <a:r>
              <a:rPr lang="en-NZ" b="0" baseline="0" dirty="0" smtClean="0"/>
              <a:t>We’ve talked a bit about it in our history, that we have this planned approach called Community Action. Hopefully most of you have also seen some of the video examples of community action, and talked to your managers about it.  You’ve probably noticed it can look quite different from one project to another. But, it also has some common, defining features that you will have noticed too.,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NZ" b="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NZ" b="0" baseline="0" dirty="0" smtClean="0"/>
              <a:t>So, we thought we’d start with a quick discussion at your tables: [next slide]</a:t>
            </a:r>
          </a:p>
        </p:txBody>
      </p:sp>
      <p:sp>
        <p:nvSpPr>
          <p:cNvPr id="4" name="Slide Number Placeholder 3"/>
          <p:cNvSpPr>
            <a:spLocks noGrp="1"/>
          </p:cNvSpPr>
          <p:nvPr>
            <p:ph type="sldNum" sz="quarter" idx="10"/>
          </p:nvPr>
        </p:nvSpPr>
        <p:spPr/>
        <p:txBody>
          <a:bodyPr/>
          <a:lstStyle/>
          <a:p>
            <a:fld id="{F0DF7AA3-5FA9-4CBF-8817-149024E20163}" type="slidenum">
              <a:rPr lang="en-NZ" smtClean="0"/>
              <a:t>9</a:t>
            </a:fld>
            <a:endParaRPr lang="en-NZ"/>
          </a:p>
        </p:txBody>
      </p:sp>
    </p:spTree>
    <p:extLst>
      <p:ext uri="{BB962C8B-B14F-4D97-AF65-F5344CB8AC3E}">
        <p14:creationId xmlns:p14="http://schemas.microsoft.com/office/powerpoint/2010/main" val="7400404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NZ"/>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NZ"/>
          </a:p>
        </p:txBody>
      </p:sp>
      <p:sp>
        <p:nvSpPr>
          <p:cNvPr id="4" name="Date Placeholder 3"/>
          <p:cNvSpPr>
            <a:spLocks noGrp="1"/>
          </p:cNvSpPr>
          <p:nvPr>
            <p:ph type="dt" sz="half" idx="10"/>
          </p:nvPr>
        </p:nvSpPr>
        <p:spPr/>
        <p:txBody>
          <a:bodyPr/>
          <a:lstStyle/>
          <a:p>
            <a:fld id="{65C555DD-80D1-424D-9181-916EA40CA1B7}" type="datetimeFigureOut">
              <a:rPr lang="en-NZ" smtClean="0"/>
              <a:t>17/09/2018</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B2F59224-6ADC-44F1-8444-C60F40CC1C73}" type="slidenum">
              <a:rPr lang="en-NZ" smtClean="0"/>
              <a:t>‹#›</a:t>
            </a:fld>
            <a:endParaRPr lang="en-NZ"/>
          </a:p>
        </p:txBody>
      </p:sp>
    </p:spTree>
    <p:extLst>
      <p:ext uri="{BB962C8B-B14F-4D97-AF65-F5344CB8AC3E}">
        <p14:creationId xmlns:p14="http://schemas.microsoft.com/office/powerpoint/2010/main" val="6405412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65C555DD-80D1-424D-9181-916EA40CA1B7}" type="datetimeFigureOut">
              <a:rPr lang="en-NZ" smtClean="0"/>
              <a:t>17/09/2018</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B2F59224-6ADC-44F1-8444-C60F40CC1C73}" type="slidenum">
              <a:rPr lang="en-NZ" smtClean="0"/>
              <a:t>‹#›</a:t>
            </a:fld>
            <a:endParaRPr lang="en-NZ"/>
          </a:p>
        </p:txBody>
      </p:sp>
    </p:spTree>
    <p:extLst>
      <p:ext uri="{BB962C8B-B14F-4D97-AF65-F5344CB8AC3E}">
        <p14:creationId xmlns:p14="http://schemas.microsoft.com/office/powerpoint/2010/main" val="19132892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NZ"/>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65C555DD-80D1-424D-9181-916EA40CA1B7}" type="datetimeFigureOut">
              <a:rPr lang="en-NZ" smtClean="0"/>
              <a:t>17/09/2018</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B2F59224-6ADC-44F1-8444-C60F40CC1C73}" type="slidenum">
              <a:rPr lang="en-NZ" smtClean="0"/>
              <a:t>‹#›</a:t>
            </a:fld>
            <a:endParaRPr lang="en-NZ"/>
          </a:p>
        </p:txBody>
      </p:sp>
    </p:spTree>
    <p:extLst>
      <p:ext uri="{BB962C8B-B14F-4D97-AF65-F5344CB8AC3E}">
        <p14:creationId xmlns:p14="http://schemas.microsoft.com/office/powerpoint/2010/main" val="31231737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NZ"/>
          </a:p>
        </p:txBody>
      </p:sp>
      <p:sp>
        <p:nvSpPr>
          <p:cNvPr id="3" name="Table Placeholder 2"/>
          <p:cNvSpPr>
            <a:spLocks noGrp="1"/>
          </p:cNvSpPr>
          <p:nvPr>
            <p:ph type="tbl" idx="1"/>
          </p:nvPr>
        </p:nvSpPr>
        <p:spPr>
          <a:xfrm>
            <a:off x="457200" y="1600200"/>
            <a:ext cx="8229600" cy="4525963"/>
          </a:xfrm>
        </p:spPr>
        <p:txBody>
          <a:bodyPr/>
          <a:lstStyle/>
          <a:p>
            <a:endParaRPr lang="en-NZ"/>
          </a:p>
        </p:txBody>
      </p:sp>
      <p:sp>
        <p:nvSpPr>
          <p:cNvPr id="4" name="Date Placeholder 3"/>
          <p:cNvSpPr>
            <a:spLocks noGrp="1"/>
          </p:cNvSpPr>
          <p:nvPr>
            <p:ph type="dt" sz="half" idx="10"/>
          </p:nvPr>
        </p:nvSpPr>
        <p:spPr>
          <a:xfrm>
            <a:off x="457200" y="6245225"/>
            <a:ext cx="2133600" cy="476250"/>
          </a:xfrm>
        </p:spPr>
        <p:txBody>
          <a:bodyPr/>
          <a:lstStyle>
            <a:lvl1pPr>
              <a:defRPr/>
            </a:lvl1pPr>
          </a:lstStyle>
          <a:p>
            <a:fld id="{F5491DA6-A84B-47AD-BBC4-8F99D8F6783E}" type="datetime1">
              <a:rPr lang="en-NZ" smtClean="0">
                <a:solidFill>
                  <a:prstClr val="black">
                    <a:tint val="75000"/>
                  </a:prstClr>
                </a:solidFill>
              </a:rPr>
              <a:pPr/>
              <a:t>17/09/2018</a:t>
            </a:fld>
            <a:endParaRPr lang="en-GB">
              <a:solidFill>
                <a:prstClr val="black">
                  <a:tint val="75000"/>
                </a:prstClr>
              </a:solidFill>
            </a:endParaRPr>
          </a:p>
        </p:txBody>
      </p:sp>
      <p:sp>
        <p:nvSpPr>
          <p:cNvPr id="5" name="Footer Placeholder 4"/>
          <p:cNvSpPr>
            <a:spLocks noGrp="1"/>
          </p:cNvSpPr>
          <p:nvPr>
            <p:ph type="ftr" sz="quarter" idx="11"/>
          </p:nvPr>
        </p:nvSpPr>
        <p:spPr>
          <a:xfrm>
            <a:off x="3203575" y="6381750"/>
            <a:ext cx="2895600" cy="476250"/>
          </a:xfrm>
        </p:spPr>
        <p:txBody>
          <a:bodyPr/>
          <a:lstStyle>
            <a:lvl1pPr>
              <a:defRPr/>
            </a:lvl1pPr>
          </a:lstStyle>
          <a:p>
            <a:endParaRPr lang="en-GB">
              <a:solidFill>
                <a:prstClr val="black">
                  <a:tint val="75000"/>
                </a:prstClr>
              </a:solidFill>
            </a:endParaRPr>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AE41D50F-886C-4130-A241-CE9DD0D0A7CE}"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6910350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65C555DD-80D1-424D-9181-916EA40CA1B7}" type="datetimeFigureOut">
              <a:rPr lang="en-NZ" smtClean="0"/>
              <a:t>17/09/2018</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B2F59224-6ADC-44F1-8444-C60F40CC1C73}" type="slidenum">
              <a:rPr lang="en-NZ" smtClean="0"/>
              <a:t>‹#›</a:t>
            </a:fld>
            <a:endParaRPr lang="en-NZ"/>
          </a:p>
        </p:txBody>
      </p:sp>
    </p:spTree>
    <p:extLst>
      <p:ext uri="{BB962C8B-B14F-4D97-AF65-F5344CB8AC3E}">
        <p14:creationId xmlns:p14="http://schemas.microsoft.com/office/powerpoint/2010/main" val="12833639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NZ"/>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5C555DD-80D1-424D-9181-916EA40CA1B7}" type="datetimeFigureOut">
              <a:rPr lang="en-NZ" smtClean="0"/>
              <a:t>17/09/2018</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B2F59224-6ADC-44F1-8444-C60F40CC1C73}" type="slidenum">
              <a:rPr lang="en-NZ" smtClean="0"/>
              <a:t>‹#›</a:t>
            </a:fld>
            <a:endParaRPr lang="en-NZ"/>
          </a:p>
        </p:txBody>
      </p:sp>
    </p:spTree>
    <p:extLst>
      <p:ext uri="{BB962C8B-B14F-4D97-AF65-F5344CB8AC3E}">
        <p14:creationId xmlns:p14="http://schemas.microsoft.com/office/powerpoint/2010/main" val="982989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Date Placeholder 4"/>
          <p:cNvSpPr>
            <a:spLocks noGrp="1"/>
          </p:cNvSpPr>
          <p:nvPr>
            <p:ph type="dt" sz="half" idx="10"/>
          </p:nvPr>
        </p:nvSpPr>
        <p:spPr/>
        <p:txBody>
          <a:bodyPr/>
          <a:lstStyle/>
          <a:p>
            <a:fld id="{65C555DD-80D1-424D-9181-916EA40CA1B7}" type="datetimeFigureOut">
              <a:rPr lang="en-NZ" smtClean="0"/>
              <a:t>17/09/2018</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B2F59224-6ADC-44F1-8444-C60F40CC1C73}" type="slidenum">
              <a:rPr lang="en-NZ" smtClean="0"/>
              <a:t>‹#›</a:t>
            </a:fld>
            <a:endParaRPr lang="en-NZ"/>
          </a:p>
        </p:txBody>
      </p:sp>
    </p:spTree>
    <p:extLst>
      <p:ext uri="{BB962C8B-B14F-4D97-AF65-F5344CB8AC3E}">
        <p14:creationId xmlns:p14="http://schemas.microsoft.com/office/powerpoint/2010/main" val="14571126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NZ"/>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7" name="Date Placeholder 6"/>
          <p:cNvSpPr>
            <a:spLocks noGrp="1"/>
          </p:cNvSpPr>
          <p:nvPr>
            <p:ph type="dt" sz="half" idx="10"/>
          </p:nvPr>
        </p:nvSpPr>
        <p:spPr/>
        <p:txBody>
          <a:bodyPr/>
          <a:lstStyle/>
          <a:p>
            <a:fld id="{65C555DD-80D1-424D-9181-916EA40CA1B7}" type="datetimeFigureOut">
              <a:rPr lang="en-NZ" smtClean="0"/>
              <a:t>17/09/2018</a:t>
            </a:fld>
            <a:endParaRPr lang="en-NZ"/>
          </a:p>
        </p:txBody>
      </p:sp>
      <p:sp>
        <p:nvSpPr>
          <p:cNvPr id="8" name="Footer Placeholder 7"/>
          <p:cNvSpPr>
            <a:spLocks noGrp="1"/>
          </p:cNvSpPr>
          <p:nvPr>
            <p:ph type="ftr" sz="quarter" idx="11"/>
          </p:nvPr>
        </p:nvSpPr>
        <p:spPr/>
        <p:txBody>
          <a:bodyPr/>
          <a:lstStyle/>
          <a:p>
            <a:endParaRPr lang="en-NZ"/>
          </a:p>
        </p:txBody>
      </p:sp>
      <p:sp>
        <p:nvSpPr>
          <p:cNvPr id="9" name="Slide Number Placeholder 8"/>
          <p:cNvSpPr>
            <a:spLocks noGrp="1"/>
          </p:cNvSpPr>
          <p:nvPr>
            <p:ph type="sldNum" sz="quarter" idx="12"/>
          </p:nvPr>
        </p:nvSpPr>
        <p:spPr/>
        <p:txBody>
          <a:bodyPr/>
          <a:lstStyle/>
          <a:p>
            <a:fld id="{B2F59224-6ADC-44F1-8444-C60F40CC1C73}" type="slidenum">
              <a:rPr lang="en-NZ" smtClean="0"/>
              <a:t>‹#›</a:t>
            </a:fld>
            <a:endParaRPr lang="en-NZ"/>
          </a:p>
        </p:txBody>
      </p:sp>
    </p:spTree>
    <p:extLst>
      <p:ext uri="{BB962C8B-B14F-4D97-AF65-F5344CB8AC3E}">
        <p14:creationId xmlns:p14="http://schemas.microsoft.com/office/powerpoint/2010/main" val="27691505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Date Placeholder 2"/>
          <p:cNvSpPr>
            <a:spLocks noGrp="1"/>
          </p:cNvSpPr>
          <p:nvPr>
            <p:ph type="dt" sz="half" idx="10"/>
          </p:nvPr>
        </p:nvSpPr>
        <p:spPr/>
        <p:txBody>
          <a:bodyPr/>
          <a:lstStyle/>
          <a:p>
            <a:fld id="{65C555DD-80D1-424D-9181-916EA40CA1B7}" type="datetimeFigureOut">
              <a:rPr lang="en-NZ" smtClean="0"/>
              <a:t>17/09/2018</a:t>
            </a:fld>
            <a:endParaRPr lang="en-NZ"/>
          </a:p>
        </p:txBody>
      </p:sp>
      <p:sp>
        <p:nvSpPr>
          <p:cNvPr id="4" name="Footer Placeholder 3"/>
          <p:cNvSpPr>
            <a:spLocks noGrp="1"/>
          </p:cNvSpPr>
          <p:nvPr>
            <p:ph type="ftr" sz="quarter" idx="11"/>
          </p:nvPr>
        </p:nvSpPr>
        <p:spPr/>
        <p:txBody>
          <a:bodyPr/>
          <a:lstStyle/>
          <a:p>
            <a:endParaRPr lang="en-NZ"/>
          </a:p>
        </p:txBody>
      </p:sp>
      <p:sp>
        <p:nvSpPr>
          <p:cNvPr id="5" name="Slide Number Placeholder 4"/>
          <p:cNvSpPr>
            <a:spLocks noGrp="1"/>
          </p:cNvSpPr>
          <p:nvPr>
            <p:ph type="sldNum" sz="quarter" idx="12"/>
          </p:nvPr>
        </p:nvSpPr>
        <p:spPr/>
        <p:txBody>
          <a:bodyPr/>
          <a:lstStyle/>
          <a:p>
            <a:fld id="{B2F59224-6ADC-44F1-8444-C60F40CC1C73}" type="slidenum">
              <a:rPr lang="en-NZ" smtClean="0"/>
              <a:t>‹#›</a:t>
            </a:fld>
            <a:endParaRPr lang="en-NZ"/>
          </a:p>
        </p:txBody>
      </p:sp>
    </p:spTree>
    <p:extLst>
      <p:ext uri="{BB962C8B-B14F-4D97-AF65-F5344CB8AC3E}">
        <p14:creationId xmlns:p14="http://schemas.microsoft.com/office/powerpoint/2010/main" val="11507593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C555DD-80D1-424D-9181-916EA40CA1B7}" type="datetimeFigureOut">
              <a:rPr lang="en-NZ" smtClean="0"/>
              <a:t>17/09/2018</a:t>
            </a:fld>
            <a:endParaRPr lang="en-NZ"/>
          </a:p>
        </p:txBody>
      </p:sp>
      <p:sp>
        <p:nvSpPr>
          <p:cNvPr id="3" name="Footer Placeholder 2"/>
          <p:cNvSpPr>
            <a:spLocks noGrp="1"/>
          </p:cNvSpPr>
          <p:nvPr>
            <p:ph type="ftr" sz="quarter" idx="11"/>
          </p:nvPr>
        </p:nvSpPr>
        <p:spPr/>
        <p:txBody>
          <a:bodyPr/>
          <a:lstStyle/>
          <a:p>
            <a:endParaRPr lang="en-NZ"/>
          </a:p>
        </p:txBody>
      </p:sp>
      <p:sp>
        <p:nvSpPr>
          <p:cNvPr id="4" name="Slide Number Placeholder 3"/>
          <p:cNvSpPr>
            <a:spLocks noGrp="1"/>
          </p:cNvSpPr>
          <p:nvPr>
            <p:ph type="sldNum" sz="quarter" idx="12"/>
          </p:nvPr>
        </p:nvSpPr>
        <p:spPr/>
        <p:txBody>
          <a:bodyPr/>
          <a:lstStyle/>
          <a:p>
            <a:fld id="{B2F59224-6ADC-44F1-8444-C60F40CC1C73}" type="slidenum">
              <a:rPr lang="en-NZ" smtClean="0"/>
              <a:t>‹#›</a:t>
            </a:fld>
            <a:endParaRPr lang="en-NZ"/>
          </a:p>
        </p:txBody>
      </p:sp>
    </p:spTree>
    <p:extLst>
      <p:ext uri="{BB962C8B-B14F-4D97-AF65-F5344CB8AC3E}">
        <p14:creationId xmlns:p14="http://schemas.microsoft.com/office/powerpoint/2010/main" val="17440208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NZ"/>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C555DD-80D1-424D-9181-916EA40CA1B7}" type="datetimeFigureOut">
              <a:rPr lang="en-NZ" smtClean="0"/>
              <a:t>17/09/2018</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B2F59224-6ADC-44F1-8444-C60F40CC1C73}" type="slidenum">
              <a:rPr lang="en-NZ" smtClean="0"/>
              <a:t>‹#›</a:t>
            </a:fld>
            <a:endParaRPr lang="en-NZ"/>
          </a:p>
        </p:txBody>
      </p:sp>
    </p:spTree>
    <p:extLst>
      <p:ext uri="{BB962C8B-B14F-4D97-AF65-F5344CB8AC3E}">
        <p14:creationId xmlns:p14="http://schemas.microsoft.com/office/powerpoint/2010/main" val="7016337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NZ"/>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C555DD-80D1-424D-9181-916EA40CA1B7}" type="datetimeFigureOut">
              <a:rPr lang="en-NZ" smtClean="0"/>
              <a:t>17/09/2018</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B2F59224-6ADC-44F1-8444-C60F40CC1C73}" type="slidenum">
              <a:rPr lang="en-NZ" smtClean="0"/>
              <a:t>‹#›</a:t>
            </a:fld>
            <a:endParaRPr lang="en-NZ"/>
          </a:p>
        </p:txBody>
      </p:sp>
    </p:spTree>
    <p:extLst>
      <p:ext uri="{BB962C8B-B14F-4D97-AF65-F5344CB8AC3E}">
        <p14:creationId xmlns:p14="http://schemas.microsoft.com/office/powerpoint/2010/main" val="31914863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NZ"/>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C555DD-80D1-424D-9181-916EA40CA1B7}" type="datetimeFigureOut">
              <a:rPr lang="en-NZ" smtClean="0"/>
              <a:t>17/09/2018</a:t>
            </a:fld>
            <a:endParaRPr lang="en-NZ"/>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F59224-6ADC-44F1-8444-C60F40CC1C73}" type="slidenum">
              <a:rPr lang="en-NZ" smtClean="0"/>
              <a:t>‹#›</a:t>
            </a:fld>
            <a:endParaRPr lang="en-NZ"/>
          </a:p>
        </p:txBody>
      </p:sp>
    </p:spTree>
    <p:extLst>
      <p:ext uri="{BB962C8B-B14F-4D97-AF65-F5344CB8AC3E}">
        <p14:creationId xmlns:p14="http://schemas.microsoft.com/office/powerpoint/2010/main" val="40272794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183" y="188640"/>
            <a:ext cx="8939336" cy="1143000"/>
          </a:xfrm>
        </p:spPr>
        <p:txBody>
          <a:bodyPr>
            <a:noAutofit/>
          </a:bodyPr>
          <a:lstStyle/>
          <a:p>
            <a:r>
              <a:rPr lang="en-NZ" dirty="0" err="1" smtClean="0">
                <a:solidFill>
                  <a:srgbClr val="003366"/>
                </a:solidFill>
                <a:effectLst>
                  <a:outerShdw blurRad="38100" dist="38100" dir="2700000" algn="tl">
                    <a:srgbClr val="000000">
                      <a:alpha val="43137"/>
                    </a:srgbClr>
                  </a:outerShdw>
                </a:effectLst>
              </a:rPr>
              <a:t>Haere</a:t>
            </a:r>
            <a:r>
              <a:rPr lang="en-NZ" dirty="0" smtClean="0">
                <a:solidFill>
                  <a:srgbClr val="003366"/>
                </a:solidFill>
                <a:effectLst>
                  <a:outerShdw blurRad="38100" dist="38100" dir="2700000" algn="tl">
                    <a:srgbClr val="000000">
                      <a:alpha val="43137"/>
                    </a:srgbClr>
                  </a:outerShdw>
                </a:effectLst>
              </a:rPr>
              <a:t> </a:t>
            </a:r>
            <a:r>
              <a:rPr lang="en-NZ" dirty="0" err="1" smtClean="0">
                <a:solidFill>
                  <a:srgbClr val="003366"/>
                </a:solidFill>
                <a:effectLst>
                  <a:outerShdw blurRad="38100" dist="38100" dir="2700000" algn="tl">
                    <a:srgbClr val="000000">
                      <a:alpha val="43137"/>
                    </a:srgbClr>
                  </a:outerShdw>
                </a:effectLst>
              </a:rPr>
              <a:t>mai</a:t>
            </a:r>
            <a:r>
              <a:rPr lang="en-NZ" dirty="0" smtClean="0">
                <a:solidFill>
                  <a:srgbClr val="003366"/>
                </a:solidFill>
                <a:effectLst>
                  <a:outerShdw blurRad="38100" dist="38100" dir="2700000" algn="tl">
                    <a:srgbClr val="000000">
                      <a:alpha val="43137"/>
                    </a:srgbClr>
                  </a:outerShdw>
                </a:effectLst>
              </a:rPr>
              <a:t> </a:t>
            </a:r>
            <a:r>
              <a:rPr lang="en-NZ" dirty="0" err="1" smtClean="0">
                <a:solidFill>
                  <a:srgbClr val="003366"/>
                </a:solidFill>
                <a:effectLst>
                  <a:outerShdw blurRad="38100" dist="38100" dir="2700000" algn="tl">
                    <a:srgbClr val="000000">
                      <a:alpha val="43137"/>
                    </a:srgbClr>
                  </a:outerShdw>
                </a:effectLst>
              </a:rPr>
              <a:t>ki</a:t>
            </a:r>
            <a:r>
              <a:rPr lang="en-NZ" dirty="0" smtClean="0">
                <a:solidFill>
                  <a:srgbClr val="003366"/>
                </a:solidFill>
                <a:effectLst>
                  <a:outerShdw blurRad="38100" dist="38100" dir="2700000" algn="tl">
                    <a:srgbClr val="000000">
                      <a:alpha val="43137"/>
                    </a:srgbClr>
                  </a:outerShdw>
                </a:effectLst>
              </a:rPr>
              <a:t> </a:t>
            </a:r>
            <a:r>
              <a:rPr lang="en-NZ" dirty="0" err="1" smtClean="0">
                <a:solidFill>
                  <a:srgbClr val="003366"/>
                </a:solidFill>
                <a:effectLst>
                  <a:outerShdw blurRad="38100" dist="38100" dir="2700000" algn="tl">
                    <a:srgbClr val="000000">
                      <a:alpha val="43137"/>
                    </a:srgbClr>
                  </a:outerShdw>
                </a:effectLst>
              </a:rPr>
              <a:t>te</a:t>
            </a:r>
            <a:r>
              <a:rPr lang="en-NZ" dirty="0" smtClean="0">
                <a:solidFill>
                  <a:srgbClr val="003366"/>
                </a:solidFill>
                <a:effectLst>
                  <a:outerShdw blurRad="38100" dist="38100" dir="2700000" algn="tl">
                    <a:srgbClr val="000000">
                      <a:alpha val="43137"/>
                    </a:srgbClr>
                  </a:outerShdw>
                </a:effectLst>
              </a:rPr>
              <a:t> </a:t>
            </a:r>
            <a:r>
              <a:rPr lang="en-NZ" dirty="0" err="1" smtClean="0">
                <a:solidFill>
                  <a:srgbClr val="003366"/>
                </a:solidFill>
                <a:effectLst>
                  <a:outerShdw blurRad="38100" dist="38100" dir="2700000" algn="tl">
                    <a:srgbClr val="000000">
                      <a:alpha val="43137"/>
                    </a:srgbClr>
                  </a:outerShdw>
                </a:effectLst>
              </a:rPr>
              <a:t>whānau</a:t>
            </a:r>
            <a:r>
              <a:rPr lang="en-NZ" dirty="0" smtClean="0">
                <a:solidFill>
                  <a:srgbClr val="003366"/>
                </a:solidFill>
                <a:effectLst>
                  <a:outerShdw blurRad="38100" dist="38100" dir="2700000" algn="tl">
                    <a:srgbClr val="000000">
                      <a:alpha val="43137"/>
                    </a:srgbClr>
                  </a:outerShdw>
                </a:effectLst>
              </a:rPr>
              <a:t> o CAYAD</a:t>
            </a:r>
            <a:endParaRPr lang="en-NZ" dirty="0">
              <a:solidFill>
                <a:srgbClr val="003366"/>
              </a:solidFill>
              <a:effectLst>
                <a:outerShdw blurRad="38100" dist="38100" dir="2700000" algn="tl">
                  <a:srgbClr val="000000">
                    <a:alpha val="43137"/>
                  </a:srgbClr>
                </a:outerShdw>
              </a:effectLst>
            </a:endParaRPr>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25033" y="1435770"/>
            <a:ext cx="9807769" cy="5521622"/>
          </a:xfrm>
        </p:spPr>
      </p:pic>
      <p:sp>
        <p:nvSpPr>
          <p:cNvPr id="4" name="Slide Number Placeholder 3"/>
          <p:cNvSpPr>
            <a:spLocks noGrp="1"/>
          </p:cNvSpPr>
          <p:nvPr>
            <p:ph type="sldNum" sz="quarter" idx="12"/>
          </p:nvPr>
        </p:nvSpPr>
        <p:spPr/>
        <p:txBody>
          <a:bodyPr/>
          <a:lstStyle/>
          <a:p>
            <a:fld id="{8D7E0C41-9C1A-477E-BEFF-BCC847A1DC8E}" type="slidenum">
              <a:rPr lang="en-NZ" smtClean="0"/>
              <a:pPr/>
              <a:t>1</a:t>
            </a:fld>
            <a:endParaRPr lang="en-NZ"/>
          </a:p>
        </p:txBody>
      </p:sp>
    </p:spTree>
    <p:extLst>
      <p:ext uri="{BB962C8B-B14F-4D97-AF65-F5344CB8AC3E}">
        <p14:creationId xmlns:p14="http://schemas.microsoft.com/office/powerpoint/2010/main" val="33867015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4544" y="171540"/>
            <a:ext cx="4265345" cy="1143000"/>
          </a:xfrm>
        </p:spPr>
        <p:txBody>
          <a:bodyPr>
            <a:normAutofit/>
          </a:bodyPr>
          <a:lstStyle/>
          <a:p>
            <a:r>
              <a:rPr lang="en-NZ" dirty="0" smtClean="0">
                <a:solidFill>
                  <a:schemeClr val="accent5">
                    <a:lumMod val="75000"/>
                  </a:schemeClr>
                </a:solidFill>
              </a:rPr>
              <a:t>Specific focus</a:t>
            </a:r>
            <a:endParaRPr lang="en-NZ" dirty="0">
              <a:solidFill>
                <a:schemeClr val="accent5">
                  <a:lumMod val="75000"/>
                </a:schemeClr>
              </a:solidFill>
            </a:endParaRPr>
          </a:p>
        </p:txBody>
      </p:sp>
      <p:sp>
        <p:nvSpPr>
          <p:cNvPr id="3" name="Content Placeholder 2"/>
          <p:cNvSpPr>
            <a:spLocks noGrp="1"/>
          </p:cNvSpPr>
          <p:nvPr>
            <p:ph idx="1"/>
          </p:nvPr>
        </p:nvSpPr>
        <p:spPr>
          <a:xfrm>
            <a:off x="155526" y="1423838"/>
            <a:ext cx="8229600" cy="5434162"/>
          </a:xfrm>
        </p:spPr>
        <p:txBody>
          <a:bodyPr>
            <a:normAutofit/>
          </a:bodyPr>
          <a:lstStyle/>
          <a:p>
            <a:pPr marL="0" indent="0">
              <a:buNone/>
            </a:pPr>
            <a:r>
              <a:rPr lang="en-NZ" sz="2800" dirty="0" smtClean="0"/>
              <a:t>1. Reducing </a:t>
            </a:r>
            <a:r>
              <a:rPr lang="en-NZ" sz="2800" b="1" dirty="0" smtClean="0"/>
              <a:t>alcohol and other drug </a:t>
            </a:r>
            <a:r>
              <a:rPr lang="en-NZ" sz="2800" dirty="0" smtClean="0"/>
              <a:t>harm</a:t>
            </a:r>
          </a:p>
          <a:p>
            <a:pPr marL="3589338" lvl="0" indent="0">
              <a:buNone/>
            </a:pPr>
            <a:endParaRPr lang="en-NZ" sz="3000" dirty="0" smtClean="0"/>
          </a:p>
          <a:p>
            <a:pPr marL="3771900" lvl="0" indent="0">
              <a:buNone/>
            </a:pPr>
            <a:r>
              <a:rPr lang="en-NZ" sz="3000" dirty="0" smtClean="0"/>
              <a:t>2. </a:t>
            </a:r>
            <a:r>
              <a:rPr lang="en-NZ" sz="3000" b="1" dirty="0" smtClean="0"/>
              <a:t>systemic </a:t>
            </a:r>
            <a:r>
              <a:rPr lang="en-NZ" sz="3000" b="1" dirty="0"/>
              <a:t>change </a:t>
            </a:r>
            <a:r>
              <a:rPr lang="en-NZ" sz="3000" dirty="0"/>
              <a:t>– in policies, environments, structures, systems and/or practices</a:t>
            </a:r>
          </a:p>
          <a:p>
            <a:pPr marL="0" lvl="0" indent="0">
              <a:buNone/>
            </a:pPr>
            <a:endParaRPr lang="en-NZ" sz="3000" dirty="0" smtClean="0"/>
          </a:p>
          <a:p>
            <a:pPr marL="0" lvl="0" indent="0">
              <a:buNone/>
            </a:pPr>
            <a:endParaRPr lang="en-NZ" sz="3000" dirty="0" smtClean="0"/>
          </a:p>
          <a:p>
            <a:pPr marL="0" lvl="0" indent="0">
              <a:buNone/>
            </a:pPr>
            <a:r>
              <a:rPr lang="en-NZ" sz="3000" dirty="0"/>
              <a:t>	</a:t>
            </a:r>
            <a:r>
              <a:rPr lang="en-NZ" sz="3000" dirty="0" smtClean="0"/>
              <a:t>3. Change will be </a:t>
            </a:r>
            <a:r>
              <a:rPr lang="en-NZ" sz="3000" b="1" dirty="0" smtClean="0"/>
              <a:t>sustained </a:t>
            </a:r>
            <a:r>
              <a:rPr lang="en-NZ" sz="3000" b="1" dirty="0"/>
              <a:t>over </a:t>
            </a:r>
            <a:r>
              <a:rPr lang="en-NZ" sz="3000" b="1" dirty="0" smtClean="0"/>
              <a:t>time </a:t>
            </a:r>
            <a:endParaRPr lang="en-NZ" sz="3000" b="1" dirty="0"/>
          </a:p>
          <a:p>
            <a:pPr marL="0" lvl="0" indent="0">
              <a:buNone/>
            </a:pPr>
            <a:endParaRPr lang="en-NZ" dirty="0" smtClean="0"/>
          </a:p>
          <a:p>
            <a:pPr marL="0" lvl="0" indent="0">
              <a:buNone/>
            </a:pPr>
            <a:endParaRPr lang="en-NZ" dirty="0" smtClean="0"/>
          </a:p>
          <a:p>
            <a:pPr marL="0" lvl="0" indent="0">
              <a:buNone/>
            </a:pPr>
            <a:endParaRPr lang="en-NZ" dirty="0" smtClean="0"/>
          </a:p>
          <a:p>
            <a:endParaRPr lang="en-NZ" dirty="0"/>
          </a:p>
        </p:txBody>
      </p:sp>
      <p:pic>
        <p:nvPicPr>
          <p:cNvPr id="1026" name="Picture 2" descr="Image result for g-shoc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62187" y="4365104"/>
            <a:ext cx="1895475" cy="240982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alcohol and drug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72200" y="188640"/>
            <a:ext cx="2524125" cy="16764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pulpit rock"/>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4544" y="2564903"/>
            <a:ext cx="3759724" cy="25064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60950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1640" y="-19434"/>
            <a:ext cx="7163498" cy="1143000"/>
          </a:xfrm>
        </p:spPr>
        <p:txBody>
          <a:bodyPr>
            <a:normAutofit/>
          </a:bodyPr>
          <a:lstStyle/>
          <a:p>
            <a:r>
              <a:rPr lang="en-NZ" sz="3200" dirty="0" smtClean="0">
                <a:solidFill>
                  <a:schemeClr val="accent5">
                    <a:lumMod val="75000"/>
                  </a:schemeClr>
                </a:solidFill>
              </a:rPr>
              <a:t>Specific</a:t>
            </a:r>
            <a:r>
              <a:rPr lang="en-NZ" sz="3200" dirty="0" smtClean="0"/>
              <a:t> </a:t>
            </a:r>
            <a:r>
              <a:rPr lang="en-NZ" sz="3200" dirty="0" smtClean="0">
                <a:solidFill>
                  <a:schemeClr val="accent5">
                    <a:lumMod val="75000"/>
                  </a:schemeClr>
                </a:solidFill>
                <a:latin typeface="Matura MT Script Capitals" panose="03020802060602070202" pitchFamily="66" charset="0"/>
              </a:rPr>
              <a:t>Method. </a:t>
            </a:r>
            <a:r>
              <a:rPr lang="en-NZ" sz="3200" dirty="0">
                <a:solidFill>
                  <a:schemeClr val="accent5">
                    <a:lumMod val="75000"/>
                  </a:schemeClr>
                </a:solidFill>
              </a:rPr>
              <a:t>CAYAD </a:t>
            </a:r>
            <a:r>
              <a:rPr lang="en-NZ" sz="3200" dirty="0" smtClean="0">
                <a:solidFill>
                  <a:schemeClr val="accent5">
                    <a:lumMod val="75000"/>
                  </a:schemeClr>
                </a:solidFill>
              </a:rPr>
              <a:t>projects are:</a:t>
            </a:r>
            <a:endParaRPr lang="en-NZ" sz="3200" dirty="0">
              <a:solidFill>
                <a:schemeClr val="accent5">
                  <a:lumMod val="75000"/>
                </a:schemeClr>
              </a:solidFill>
            </a:endParaRPr>
          </a:p>
        </p:txBody>
      </p:sp>
      <p:sp>
        <p:nvSpPr>
          <p:cNvPr id="3" name="Content Placeholder 2"/>
          <p:cNvSpPr>
            <a:spLocks noGrp="1"/>
          </p:cNvSpPr>
          <p:nvPr>
            <p:ph idx="1"/>
          </p:nvPr>
        </p:nvSpPr>
        <p:spPr>
          <a:xfrm>
            <a:off x="6739777" y="3452505"/>
            <a:ext cx="1825647" cy="1874487"/>
          </a:xfrm>
        </p:spPr>
        <p:txBody>
          <a:bodyPr>
            <a:normAutofit/>
          </a:bodyPr>
          <a:lstStyle/>
          <a:p>
            <a:pPr marL="0" lvl="0" indent="0">
              <a:buNone/>
            </a:pPr>
            <a:r>
              <a:rPr lang="en-NZ" sz="1800" b="1" dirty="0" smtClean="0"/>
              <a:t>Multi-pronged </a:t>
            </a:r>
            <a:r>
              <a:rPr lang="en-NZ" sz="1800" dirty="0" smtClean="0"/>
              <a:t> Use </a:t>
            </a:r>
            <a:r>
              <a:rPr lang="en-NZ" sz="1800" dirty="0"/>
              <a:t>more than one </a:t>
            </a:r>
            <a:r>
              <a:rPr lang="en-NZ" sz="1800" dirty="0" smtClean="0"/>
              <a:t>strategy</a:t>
            </a:r>
            <a:endParaRPr lang="en-NZ" sz="1800" dirty="0"/>
          </a:p>
        </p:txBody>
      </p:sp>
      <p:pic>
        <p:nvPicPr>
          <p:cNvPr id="2050" name="Picture 2" descr="Image result for method m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974" y="13752"/>
            <a:ext cx="1656184" cy="221962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the oracl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49788" y="1310051"/>
            <a:ext cx="2579979" cy="1303289"/>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C:\Users\sjrander\AppData\Local\Microsoft\Windows\Temporary Internet Files\Content.IE5\CI9R0R9K\Plan_Do_Check_Act[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3020" y="3135612"/>
            <a:ext cx="1219138" cy="1254137"/>
          </a:xfrm>
          <a:prstGeom prst="rect">
            <a:avLst/>
          </a:prstGeom>
          <a:noFill/>
          <a:extLst>
            <a:ext uri="{909E8E84-426E-40DD-AFC4-6F175D3DCCD1}">
              <a14:hiddenFill xmlns:a14="http://schemas.microsoft.com/office/drawing/2010/main">
                <a:solidFill>
                  <a:srgbClr val="FFFFFF"/>
                </a:solidFill>
              </a14:hiddenFill>
            </a:ext>
          </a:extLst>
        </p:spPr>
      </p:pic>
      <p:pic>
        <p:nvPicPr>
          <p:cNvPr id="2057" name="Picture 9" descr="C:\Users\sjrander\AppData\Local\Microsoft\Windows\Temporary Internet Files\Content.IE5\M2CM8S09\600px-Wikinews_collaboration_logo_2.svg[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756822" y="4841238"/>
            <a:ext cx="1710341" cy="171034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864723" y="3280653"/>
            <a:ext cx="3630194" cy="1200329"/>
          </a:xfrm>
          <a:prstGeom prst="rect">
            <a:avLst/>
          </a:prstGeom>
          <a:noFill/>
        </p:spPr>
        <p:txBody>
          <a:bodyPr wrap="square" rtlCol="0">
            <a:spAutoFit/>
          </a:bodyPr>
          <a:lstStyle/>
          <a:p>
            <a:pPr marL="0" lvl="1"/>
            <a:r>
              <a:rPr lang="en-NZ" b="1" dirty="0" smtClean="0"/>
              <a:t>Well coordinated</a:t>
            </a:r>
          </a:p>
          <a:p>
            <a:pPr marL="0" lvl="1"/>
            <a:r>
              <a:rPr lang="en-NZ" dirty="0" smtClean="0"/>
              <a:t>Have a plan, monitoring and reflection, and reporting/evaluation</a:t>
            </a:r>
          </a:p>
          <a:p>
            <a:endParaRPr lang="en-NZ" dirty="0"/>
          </a:p>
        </p:txBody>
      </p:sp>
      <p:sp>
        <p:nvSpPr>
          <p:cNvPr id="6" name="TextBox 5"/>
          <p:cNvSpPr txBox="1"/>
          <p:nvPr/>
        </p:nvSpPr>
        <p:spPr>
          <a:xfrm>
            <a:off x="629643" y="5182245"/>
            <a:ext cx="3102057" cy="923330"/>
          </a:xfrm>
          <a:prstGeom prst="rect">
            <a:avLst/>
          </a:prstGeom>
          <a:noFill/>
        </p:spPr>
        <p:txBody>
          <a:bodyPr wrap="square" rtlCol="0">
            <a:spAutoFit/>
          </a:bodyPr>
          <a:lstStyle/>
          <a:p>
            <a:pPr lvl="0"/>
            <a:r>
              <a:rPr lang="en-NZ" b="1" dirty="0" smtClean="0"/>
              <a:t>Collaborative   </a:t>
            </a:r>
            <a:r>
              <a:rPr lang="en-NZ" dirty="0" smtClean="0"/>
              <a:t>Involve selected partners across multiple levels and sectors</a:t>
            </a:r>
          </a:p>
        </p:txBody>
      </p:sp>
      <p:sp>
        <p:nvSpPr>
          <p:cNvPr id="8" name="TextBox 7"/>
          <p:cNvSpPr txBox="1"/>
          <p:nvPr/>
        </p:nvSpPr>
        <p:spPr>
          <a:xfrm>
            <a:off x="2699792" y="1310051"/>
            <a:ext cx="3038941" cy="923330"/>
          </a:xfrm>
          <a:prstGeom prst="rect">
            <a:avLst/>
          </a:prstGeom>
          <a:noFill/>
        </p:spPr>
        <p:txBody>
          <a:bodyPr wrap="square" rtlCol="0">
            <a:spAutoFit/>
          </a:bodyPr>
          <a:lstStyle/>
          <a:p>
            <a:pPr marL="0" lvl="1">
              <a:buNone/>
            </a:pPr>
            <a:r>
              <a:rPr lang="en-NZ" b="1" dirty="0" smtClean="0"/>
              <a:t>Based on evidence </a:t>
            </a:r>
          </a:p>
          <a:p>
            <a:pPr marL="0" lvl="1">
              <a:buNone/>
            </a:pPr>
            <a:r>
              <a:rPr lang="en-NZ" dirty="0" smtClean="0"/>
              <a:t>Research, local and cultural knowledge	</a:t>
            </a:r>
          </a:p>
        </p:txBody>
      </p:sp>
      <p:sp>
        <p:nvSpPr>
          <p:cNvPr id="9" name="Rounded Rectangle 8"/>
          <p:cNvSpPr/>
          <p:nvPr/>
        </p:nvSpPr>
        <p:spPr>
          <a:xfrm>
            <a:off x="2699792" y="1123566"/>
            <a:ext cx="5645119" cy="1596713"/>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7" name="Rounded Rectangle 16"/>
          <p:cNvSpPr/>
          <p:nvPr/>
        </p:nvSpPr>
        <p:spPr>
          <a:xfrm>
            <a:off x="192321" y="2970292"/>
            <a:ext cx="5645119" cy="161083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8" name="Rounded Rectangle 17"/>
          <p:cNvSpPr/>
          <p:nvPr/>
        </p:nvSpPr>
        <p:spPr>
          <a:xfrm>
            <a:off x="192321" y="4906492"/>
            <a:ext cx="5645119" cy="147483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9" name="Rounded Rectangle 18"/>
          <p:cNvSpPr/>
          <p:nvPr/>
        </p:nvSpPr>
        <p:spPr>
          <a:xfrm>
            <a:off x="6516216" y="3136180"/>
            <a:ext cx="2333766" cy="3245148"/>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1026" name="Picture 2" descr="Image result"/>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714585" y="4718694"/>
            <a:ext cx="1922987" cy="13845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6992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fade">
                                      <p:cBhvr>
                                        <p:cTn id="7" dur="250"/>
                                        <p:tgtEl>
                                          <p:spTgt spid="205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25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25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055"/>
                                        </p:tgtEl>
                                        <p:attrNameLst>
                                          <p:attrName>style.visibility</p:attrName>
                                        </p:attrNameLst>
                                      </p:cBhvr>
                                      <p:to>
                                        <p:strVal val="visible"/>
                                      </p:to>
                                    </p:set>
                                    <p:animEffect transition="in" filter="fade">
                                      <p:cBhvr>
                                        <p:cTn id="18" dur="500"/>
                                        <p:tgtEl>
                                          <p:spTgt spid="2055"/>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500"/>
                                        <p:tgtEl>
                                          <p:spTgt spid="1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500"/>
                                        <p:tgtEl>
                                          <p:spTgt spid="6"/>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par>
                                <p:cTn id="33" presetID="10" presetClass="entr" presetSubtype="0" fill="hold" nodeType="withEffect">
                                  <p:stCondLst>
                                    <p:cond delay="0"/>
                                  </p:stCondLst>
                                  <p:childTnLst>
                                    <p:set>
                                      <p:cBhvr>
                                        <p:cTn id="34" dur="1" fill="hold">
                                          <p:stCondLst>
                                            <p:cond delay="0"/>
                                          </p:stCondLst>
                                        </p:cTn>
                                        <p:tgtEl>
                                          <p:spTgt spid="2057"/>
                                        </p:tgtEl>
                                        <p:attrNameLst>
                                          <p:attrName>style.visibility</p:attrName>
                                        </p:attrNameLst>
                                      </p:cBhvr>
                                      <p:to>
                                        <p:strVal val="visible"/>
                                      </p:to>
                                    </p:set>
                                    <p:animEffect transition="in" filter="fade">
                                      <p:cBhvr>
                                        <p:cTn id="35" dur="500"/>
                                        <p:tgtEl>
                                          <p:spTgt spid="2057"/>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3">
                                            <p:txEl>
                                              <p:pRg st="0" end="0"/>
                                            </p:txEl>
                                          </p:spTgt>
                                        </p:tgtEl>
                                        <p:attrNameLst>
                                          <p:attrName>style.visibility</p:attrName>
                                        </p:attrNameLst>
                                      </p:cBhvr>
                                      <p:to>
                                        <p:strVal val="visible"/>
                                      </p:to>
                                    </p:set>
                                    <p:animEffect transition="in" filter="fade">
                                      <p:cBhvr>
                                        <p:cTn id="40" dur="500"/>
                                        <p:tgtEl>
                                          <p:spTgt spid="3">
                                            <p:txEl>
                                              <p:pRg st="0" end="0"/>
                                            </p:tx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500"/>
                                        <p:tgtEl>
                                          <p:spTgt spid="19"/>
                                        </p:tgtEl>
                                      </p:cBhvr>
                                    </p:animEffect>
                                  </p:childTnLst>
                                </p:cTn>
                              </p:par>
                              <p:par>
                                <p:cTn id="44" presetID="10" presetClass="entr" presetSubtype="0" fill="hold" nodeType="withEffect">
                                  <p:stCondLst>
                                    <p:cond delay="0"/>
                                  </p:stCondLst>
                                  <p:childTnLst>
                                    <p:set>
                                      <p:cBhvr>
                                        <p:cTn id="45" dur="1" fill="hold">
                                          <p:stCondLst>
                                            <p:cond delay="0"/>
                                          </p:stCondLst>
                                        </p:cTn>
                                        <p:tgtEl>
                                          <p:spTgt spid="1026"/>
                                        </p:tgtEl>
                                        <p:attrNameLst>
                                          <p:attrName>style.visibility</p:attrName>
                                        </p:attrNameLst>
                                      </p:cBhvr>
                                      <p:to>
                                        <p:strVal val="visible"/>
                                      </p:to>
                                    </p:set>
                                    <p:animEffect transition="in" filter="fade">
                                      <p:cBhvr>
                                        <p:cTn id="46"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6" grpId="0"/>
      <p:bldP spid="8" grpId="0"/>
      <p:bldP spid="9" grpId="0" animBg="1"/>
      <p:bldP spid="17" grpId="0" animBg="1"/>
      <p:bldP spid="18" grpId="0" animBg="1"/>
      <p:bldP spid="1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9279" y="404664"/>
            <a:ext cx="8974721" cy="5875734"/>
          </a:xfrm>
        </p:spPr>
      </p:pic>
    </p:spTree>
    <p:extLst>
      <p:ext uri="{BB962C8B-B14F-4D97-AF65-F5344CB8AC3E}">
        <p14:creationId xmlns:p14="http://schemas.microsoft.com/office/powerpoint/2010/main" val="27521685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idx="4294967295"/>
          </p:nvPr>
        </p:nvSpPr>
        <p:spPr>
          <a:xfrm>
            <a:off x="457200" y="0"/>
            <a:ext cx="8229600" cy="1219200"/>
          </a:xfrm>
        </p:spPr>
        <p:txBody>
          <a:bodyPr lIns="0" rIns="0" bIns="0" anchor="b">
            <a:normAutofit fontScale="90000"/>
          </a:bodyPr>
          <a:lstStyle/>
          <a:p>
            <a:r>
              <a:rPr lang="en-GB" dirty="0" smtClean="0">
                <a:solidFill>
                  <a:schemeClr val="accent5">
                    <a:lumMod val="75000"/>
                  </a:schemeClr>
                </a:solidFill>
              </a:rPr>
              <a:t>Collaboration &amp; collective impact</a:t>
            </a:r>
            <a:r>
              <a:rPr lang="en-GB" sz="3600" b="1" dirty="0">
                <a:solidFill>
                  <a:srgbClr val="00B0F0"/>
                </a:solidFill>
                <a:latin typeface="Arial Black" pitchFamily="34" charset="0"/>
                <a:ea typeface="+mn-ea"/>
                <a:cs typeface="+mn-cs"/>
              </a:rPr>
              <a:t/>
            </a:r>
            <a:br>
              <a:rPr lang="en-GB" sz="3600" b="1" dirty="0">
                <a:solidFill>
                  <a:srgbClr val="00B0F0"/>
                </a:solidFill>
                <a:latin typeface="Arial Black" pitchFamily="34" charset="0"/>
                <a:ea typeface="+mn-ea"/>
                <a:cs typeface="+mn-cs"/>
              </a:rPr>
            </a:br>
            <a:endParaRPr lang="en-GB" sz="3600" b="1" dirty="0">
              <a:solidFill>
                <a:srgbClr val="00B0F0"/>
              </a:solidFill>
              <a:latin typeface="Arial Black" pitchFamily="34" charset="0"/>
              <a:ea typeface="+mn-ea"/>
              <a:cs typeface="+mn-cs"/>
            </a:endParaRPr>
          </a:p>
        </p:txBody>
      </p:sp>
      <p:grpSp>
        <p:nvGrpSpPr>
          <p:cNvPr id="2" name="Group 14"/>
          <p:cNvGrpSpPr>
            <a:grpSpLocks/>
          </p:cNvGrpSpPr>
          <p:nvPr/>
        </p:nvGrpSpPr>
        <p:grpSpPr bwMode="auto">
          <a:xfrm>
            <a:off x="611560" y="1700808"/>
            <a:ext cx="8214872" cy="4030092"/>
            <a:chOff x="428596" y="1676388"/>
            <a:chExt cx="8215370" cy="4102129"/>
          </a:xfrm>
        </p:grpSpPr>
        <p:sp>
          <p:nvSpPr>
            <p:cNvPr id="4" name="Oval 3"/>
            <p:cNvSpPr/>
            <p:nvPr/>
          </p:nvSpPr>
          <p:spPr>
            <a:xfrm>
              <a:off x="428596" y="2071678"/>
              <a:ext cx="2357454" cy="857256"/>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a:r>
                <a:rPr lang="en-GB" dirty="0" smtClean="0">
                  <a:solidFill>
                    <a:srgbClr val="FFFFFF"/>
                  </a:solidFill>
                  <a:effectLst>
                    <a:outerShdw blurRad="38100" dist="38100" dir="2700000" algn="tl">
                      <a:srgbClr val="C0C0C0"/>
                    </a:outerShdw>
                  </a:effectLst>
                  <a:latin typeface="Constantia" pitchFamily="18" charset="0"/>
                  <a:cs typeface="Arial" pitchFamily="34" charset="0"/>
                </a:rPr>
                <a:t>Education</a:t>
              </a:r>
              <a:endParaRPr lang="en-GB" dirty="0">
                <a:solidFill>
                  <a:srgbClr val="FFFFFF"/>
                </a:solidFill>
                <a:effectLst>
                  <a:outerShdw blurRad="38100" dist="38100" dir="2700000" algn="tl">
                    <a:srgbClr val="C0C0C0"/>
                  </a:outerShdw>
                </a:effectLst>
                <a:latin typeface="Constantia" pitchFamily="18" charset="0"/>
                <a:cs typeface="Arial" pitchFamily="34" charset="0"/>
              </a:endParaRPr>
            </a:p>
          </p:txBody>
        </p:sp>
        <p:sp>
          <p:nvSpPr>
            <p:cNvPr id="6" name="Oval 5"/>
            <p:cNvSpPr/>
            <p:nvPr/>
          </p:nvSpPr>
          <p:spPr>
            <a:xfrm>
              <a:off x="1000100" y="4572008"/>
              <a:ext cx="2571768" cy="857256"/>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a:r>
                <a:rPr lang="en-GB" dirty="0" smtClean="0">
                  <a:solidFill>
                    <a:srgbClr val="FFFFFF"/>
                  </a:solidFill>
                  <a:effectLst>
                    <a:outerShdw blurRad="38100" dist="38100" dir="2700000" algn="tl">
                      <a:srgbClr val="C0C0C0"/>
                    </a:outerShdw>
                  </a:effectLst>
                  <a:latin typeface="Constantia" pitchFamily="18" charset="0"/>
                  <a:cs typeface="Arial" pitchFamily="34" charset="0"/>
                </a:rPr>
                <a:t>COMMUNITY</a:t>
              </a:r>
            </a:p>
            <a:p>
              <a:pPr algn="ctr"/>
              <a:r>
                <a:rPr lang="en-GB" dirty="0" smtClean="0">
                  <a:solidFill>
                    <a:srgbClr val="FFFFFF"/>
                  </a:solidFill>
                  <a:effectLst>
                    <a:outerShdw blurRad="38100" dist="38100" dir="2700000" algn="tl">
                      <a:srgbClr val="C0C0C0"/>
                    </a:outerShdw>
                  </a:effectLst>
                  <a:latin typeface="Constantia" pitchFamily="18" charset="0"/>
                  <a:cs typeface="Arial" pitchFamily="34" charset="0"/>
                </a:rPr>
                <a:t>IWI/HAPU</a:t>
              </a:r>
              <a:endParaRPr lang="en-GB" dirty="0">
                <a:solidFill>
                  <a:srgbClr val="FFFFFF"/>
                </a:solidFill>
                <a:effectLst>
                  <a:outerShdw blurRad="38100" dist="38100" dir="2700000" algn="tl">
                    <a:srgbClr val="C0C0C0"/>
                  </a:outerShdw>
                </a:effectLst>
                <a:latin typeface="Constantia" pitchFamily="18" charset="0"/>
                <a:cs typeface="Arial" pitchFamily="34" charset="0"/>
              </a:endParaRPr>
            </a:p>
          </p:txBody>
        </p:sp>
        <p:sp>
          <p:nvSpPr>
            <p:cNvPr id="7" name="Oval 6"/>
            <p:cNvSpPr/>
            <p:nvPr/>
          </p:nvSpPr>
          <p:spPr>
            <a:xfrm>
              <a:off x="6258552" y="3476601"/>
              <a:ext cx="2357454" cy="857256"/>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a:r>
                <a:rPr lang="en-GB" sz="1600" dirty="0">
                  <a:solidFill>
                    <a:srgbClr val="FFFFFF"/>
                  </a:solidFill>
                  <a:effectLst>
                    <a:outerShdw blurRad="38100" dist="38100" dir="2700000" algn="tl">
                      <a:srgbClr val="C0C0C0"/>
                    </a:outerShdw>
                  </a:effectLst>
                  <a:latin typeface="Constantia" pitchFamily="18" charset="0"/>
                  <a:cs typeface="Arial" pitchFamily="34" charset="0"/>
                </a:rPr>
                <a:t>LAW ENFORC. / POLICE</a:t>
              </a:r>
            </a:p>
          </p:txBody>
        </p:sp>
        <p:sp>
          <p:nvSpPr>
            <p:cNvPr id="8" name="Oval 7"/>
            <p:cNvSpPr/>
            <p:nvPr/>
          </p:nvSpPr>
          <p:spPr>
            <a:xfrm>
              <a:off x="3071802" y="3000372"/>
              <a:ext cx="2714644" cy="1857388"/>
            </a:xfrm>
            <a:prstGeom prst="ellipse">
              <a:avLst/>
            </a:prstGeom>
          </p:spPr>
          <p:style>
            <a:lnRef idx="0">
              <a:schemeClr val="accent3"/>
            </a:lnRef>
            <a:fillRef idx="3">
              <a:schemeClr val="accent3"/>
            </a:fillRef>
            <a:effectRef idx="3">
              <a:schemeClr val="accent3"/>
            </a:effectRef>
            <a:fontRef idx="minor">
              <a:schemeClr val="lt1"/>
            </a:fontRef>
          </p:style>
          <p:txBody>
            <a:bodyPr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a:r>
                <a:rPr lang="en-GB" dirty="0" smtClean="0">
                  <a:solidFill>
                    <a:srgbClr val="FFFFFF"/>
                  </a:solidFill>
                  <a:effectLst>
                    <a:outerShdw blurRad="38100" dist="38100" dir="2700000" algn="tl">
                      <a:srgbClr val="C0C0C0"/>
                    </a:outerShdw>
                  </a:effectLst>
                  <a:latin typeface="Constantia" pitchFamily="18" charset="0"/>
                  <a:cs typeface="Arial" pitchFamily="34" charset="0"/>
                </a:rPr>
                <a:t>Project team</a:t>
              </a:r>
            </a:p>
            <a:p>
              <a:pPr algn="ctr"/>
              <a:endParaRPr lang="en-GB" dirty="0">
                <a:solidFill>
                  <a:srgbClr val="FFFFFF"/>
                </a:solidFill>
                <a:effectLst>
                  <a:outerShdw blurRad="38100" dist="38100" dir="2700000" algn="tl">
                    <a:srgbClr val="C0C0C0"/>
                  </a:outerShdw>
                </a:effectLst>
                <a:latin typeface="Constantia" pitchFamily="18" charset="0"/>
                <a:cs typeface="Arial" pitchFamily="34" charset="0"/>
              </a:endParaRPr>
            </a:p>
          </p:txBody>
        </p:sp>
        <p:sp>
          <p:nvSpPr>
            <p:cNvPr id="9" name="TextBox 8"/>
            <p:cNvSpPr txBox="1"/>
            <p:nvPr/>
          </p:nvSpPr>
          <p:spPr>
            <a:xfrm>
              <a:off x="642481" y="2970210"/>
              <a:ext cx="2214697" cy="304802"/>
            </a:xfrm>
            <a:prstGeom prst="rect">
              <a:avLst/>
            </a:prstGeom>
            <a:noFill/>
          </p:spPr>
          <p:txBody>
            <a:bodyPr>
              <a:spAutoFit/>
            </a:bodyPr>
            <a:lstStyle>
              <a:lvl1pPr marL="95250" indent="-95250">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buFont typeface="Arial" pitchFamily="34" charset="0"/>
                <a:buChar char="•"/>
              </a:pPr>
              <a:endParaRPr lang="en-GB" sz="1400">
                <a:latin typeface="Calibri" pitchFamily="34" charset="0"/>
                <a:cs typeface="Arial" pitchFamily="34" charset="0"/>
              </a:endParaRPr>
            </a:p>
          </p:txBody>
        </p:sp>
        <p:sp>
          <p:nvSpPr>
            <p:cNvPr id="10" name="TextBox 9"/>
            <p:cNvSpPr txBox="1"/>
            <p:nvPr/>
          </p:nvSpPr>
          <p:spPr>
            <a:xfrm>
              <a:off x="1285458" y="5473715"/>
              <a:ext cx="2500464" cy="304802"/>
            </a:xfrm>
            <a:prstGeom prst="rect">
              <a:avLst/>
            </a:prstGeom>
            <a:noFill/>
          </p:spPr>
          <p:txBody>
            <a:bodyPr>
              <a:spAutoFit/>
            </a:bodyPr>
            <a:lstStyle>
              <a:lvl1pPr marL="95250" indent="-95250">
                <a:defRPr>
                  <a:solidFill>
                    <a:schemeClr val="tx1"/>
                  </a:solidFill>
                  <a:latin typeface="Arial" pitchFamily="34" charset="0"/>
                </a:defRPr>
              </a:lvl1pPr>
              <a:lvl2pPr marL="95250" indent="-952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buFont typeface="Arial" pitchFamily="34" charset="0"/>
                <a:buChar char="•"/>
              </a:pPr>
              <a:endParaRPr lang="en-GB" sz="1400">
                <a:latin typeface="Calibri" pitchFamily="34" charset="0"/>
                <a:cs typeface="Arial" pitchFamily="34" charset="0"/>
              </a:endParaRPr>
            </a:p>
          </p:txBody>
        </p:sp>
        <p:grpSp>
          <p:nvGrpSpPr>
            <p:cNvPr id="3" name="Group 12"/>
            <p:cNvGrpSpPr>
              <a:grpSpLocks/>
            </p:cNvGrpSpPr>
            <p:nvPr/>
          </p:nvGrpSpPr>
          <p:grpSpPr bwMode="auto">
            <a:xfrm>
              <a:off x="6042515" y="1676388"/>
              <a:ext cx="2357454" cy="1555761"/>
              <a:chOff x="5113821" y="1952616"/>
              <a:chExt cx="2357454" cy="1555761"/>
            </a:xfrm>
          </p:grpSpPr>
          <p:sp>
            <p:nvSpPr>
              <p:cNvPr id="5" name="Oval 4"/>
              <p:cNvSpPr/>
              <p:nvPr/>
            </p:nvSpPr>
            <p:spPr>
              <a:xfrm>
                <a:off x="5113821" y="1952616"/>
                <a:ext cx="2357454" cy="866780"/>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a:r>
                  <a:rPr lang="en-GB" dirty="0" smtClean="0">
                    <a:solidFill>
                      <a:srgbClr val="FFFFFF"/>
                    </a:solidFill>
                    <a:effectLst>
                      <a:outerShdw blurRad="38100" dist="38100" dir="2700000" algn="tl">
                        <a:srgbClr val="C0C0C0"/>
                      </a:outerShdw>
                    </a:effectLst>
                    <a:latin typeface="Constantia" pitchFamily="18" charset="0"/>
                    <a:cs typeface="Arial" pitchFamily="34" charset="0"/>
                  </a:rPr>
                  <a:t>Council</a:t>
                </a:r>
                <a:endParaRPr lang="en-GB" dirty="0">
                  <a:solidFill>
                    <a:srgbClr val="FFFFFF"/>
                  </a:solidFill>
                  <a:effectLst>
                    <a:outerShdw blurRad="38100" dist="38100" dir="2700000" algn="tl">
                      <a:srgbClr val="C0C0C0"/>
                    </a:outerShdw>
                  </a:effectLst>
                  <a:latin typeface="Constantia" pitchFamily="18" charset="0"/>
                  <a:cs typeface="Arial" pitchFamily="34" charset="0"/>
                </a:endParaRPr>
              </a:p>
            </p:txBody>
          </p:sp>
          <p:sp>
            <p:nvSpPr>
              <p:cNvPr id="12" name="TextBox 11"/>
              <p:cNvSpPr txBox="1"/>
              <p:nvPr/>
            </p:nvSpPr>
            <p:spPr>
              <a:xfrm>
                <a:off x="5429133" y="2928936"/>
                <a:ext cx="2000372" cy="579441"/>
              </a:xfrm>
              <a:prstGeom prst="rect">
                <a:avLst/>
              </a:prstGeom>
              <a:noFill/>
            </p:spPr>
            <p:txBody>
              <a:bodyPr>
                <a:spAutoFit/>
              </a:bodyPr>
              <a:lstStyle>
                <a:lvl1pPr marL="95250" indent="-95250">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buFont typeface="Arial" pitchFamily="34" charset="0"/>
                  <a:buChar char="•"/>
                </a:pPr>
                <a:endParaRPr lang="en-GB" sz="1400">
                  <a:latin typeface="Calibri" pitchFamily="34" charset="0"/>
                  <a:cs typeface="Arial" pitchFamily="34" charset="0"/>
                </a:endParaRPr>
              </a:p>
              <a:p>
                <a:endParaRPr lang="en-GB">
                  <a:latin typeface="Constantia" pitchFamily="18" charset="0"/>
                  <a:cs typeface="Arial" pitchFamily="34" charset="0"/>
                </a:endParaRPr>
              </a:p>
            </p:txBody>
          </p:sp>
        </p:grpSp>
        <p:sp>
          <p:nvSpPr>
            <p:cNvPr id="14" name="TextBox 13"/>
            <p:cNvSpPr txBox="1"/>
            <p:nvPr/>
          </p:nvSpPr>
          <p:spPr>
            <a:xfrm>
              <a:off x="5929176" y="5072075"/>
              <a:ext cx="2714790" cy="304802"/>
            </a:xfrm>
            <a:prstGeom prst="rect">
              <a:avLst/>
            </a:prstGeom>
            <a:noFill/>
          </p:spPr>
          <p:txBody>
            <a:bodyPr>
              <a:spAutoFit/>
            </a:bodyPr>
            <a:lstStyle>
              <a:lvl1pPr marL="95250" indent="-95250">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buFont typeface="Arial" pitchFamily="34" charset="0"/>
                <a:buChar char="•"/>
              </a:pPr>
              <a:endParaRPr lang="en-GB" sz="1400">
                <a:latin typeface="Calibri" pitchFamily="34" charset="0"/>
                <a:cs typeface="Arial" pitchFamily="34" charset="0"/>
              </a:endParaRPr>
            </a:p>
          </p:txBody>
        </p:sp>
      </p:grpSp>
      <p:cxnSp>
        <p:nvCxnSpPr>
          <p:cNvPr id="17" name="Straight Arrow Connector 16"/>
          <p:cNvCxnSpPr/>
          <p:nvPr/>
        </p:nvCxnSpPr>
        <p:spPr>
          <a:xfrm>
            <a:off x="2624739" y="2780928"/>
            <a:ext cx="714375" cy="5000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rot="10800000" flipV="1">
            <a:off x="5937107" y="2564904"/>
            <a:ext cx="857250" cy="7143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cxnSpLocks noChangeShapeType="1"/>
          </p:cNvCxnSpPr>
          <p:nvPr/>
        </p:nvCxnSpPr>
        <p:spPr bwMode="auto">
          <a:xfrm flipH="1" flipV="1">
            <a:off x="5937107" y="3645024"/>
            <a:ext cx="432048" cy="72008"/>
          </a:xfrm>
          <a:prstGeom prst="straightConnector1">
            <a:avLst/>
          </a:prstGeom>
          <a:noFill/>
          <a:ln w="9525" algn="ctr">
            <a:solidFill>
              <a:srgbClr val="065093"/>
            </a:solidFill>
            <a:round/>
            <a:headEnd/>
            <a:tailEnd type="arrow" w="med" len="med"/>
          </a:ln>
          <a:extLst>
            <a:ext uri="{909E8E84-426E-40DD-AFC4-6F175D3DCCD1}">
              <a14:hiddenFill xmlns:a14="http://schemas.microsoft.com/office/drawing/2010/main">
                <a:noFill/>
              </a14:hiddenFill>
            </a:ext>
          </a:extLst>
        </p:spPr>
      </p:cxnSp>
      <p:sp>
        <p:nvSpPr>
          <p:cNvPr id="14385" name="Oval 49"/>
          <p:cNvSpPr>
            <a:spLocks noChangeArrowheads="1"/>
          </p:cNvSpPr>
          <p:nvPr/>
        </p:nvSpPr>
        <p:spPr bwMode="auto">
          <a:xfrm>
            <a:off x="3560843" y="1340768"/>
            <a:ext cx="2160240" cy="101575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dirty="0" smtClean="0">
                <a:solidFill>
                  <a:srgbClr val="FFFFFF"/>
                </a:solidFill>
                <a:effectLst>
                  <a:outerShdw blurRad="38100" dist="38100" dir="2700000" algn="tl">
                    <a:srgbClr val="C0C0C0"/>
                  </a:outerShdw>
                </a:effectLst>
                <a:latin typeface="Constantia" pitchFamily="18" charset="0"/>
                <a:cs typeface="Arial" pitchFamily="34" charset="0"/>
              </a:rPr>
              <a:t>Health</a:t>
            </a:r>
            <a:endParaRPr lang="en-GB" dirty="0">
              <a:solidFill>
                <a:srgbClr val="FFFFFF"/>
              </a:solidFill>
              <a:effectLst>
                <a:outerShdw blurRad="38100" dist="38100" dir="2700000" algn="tl">
                  <a:srgbClr val="C0C0C0"/>
                </a:outerShdw>
              </a:effectLst>
              <a:latin typeface="Constantia" pitchFamily="18" charset="0"/>
              <a:cs typeface="Arial" pitchFamily="34" charset="0"/>
            </a:endParaRPr>
          </a:p>
        </p:txBody>
      </p:sp>
      <p:cxnSp>
        <p:nvCxnSpPr>
          <p:cNvPr id="24" name="Straight Arrow Connector 23"/>
          <p:cNvCxnSpPr/>
          <p:nvPr/>
        </p:nvCxnSpPr>
        <p:spPr>
          <a:xfrm>
            <a:off x="4640963" y="2348880"/>
            <a:ext cx="0" cy="5760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V="1">
            <a:off x="2768755" y="4077072"/>
            <a:ext cx="432048" cy="36004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2" name="Oval 31"/>
          <p:cNvSpPr/>
          <p:nvPr/>
        </p:nvSpPr>
        <p:spPr bwMode="auto">
          <a:xfrm>
            <a:off x="5577067" y="4581128"/>
            <a:ext cx="2357311" cy="857250"/>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a:r>
              <a:rPr lang="en-GB" sz="1600" dirty="0" smtClean="0">
                <a:solidFill>
                  <a:srgbClr val="FFFFFF"/>
                </a:solidFill>
                <a:effectLst>
                  <a:outerShdw blurRad="38100" dist="38100" dir="2700000" algn="tl">
                    <a:srgbClr val="C0C0C0"/>
                  </a:outerShdw>
                </a:effectLst>
                <a:latin typeface="Constantia" pitchFamily="18" charset="0"/>
                <a:cs typeface="Arial" pitchFamily="34" charset="0"/>
              </a:rPr>
              <a:t>Youth sector</a:t>
            </a:r>
            <a:endParaRPr lang="en-GB" sz="1600" dirty="0">
              <a:solidFill>
                <a:srgbClr val="FFFFFF"/>
              </a:solidFill>
              <a:effectLst>
                <a:outerShdw blurRad="38100" dist="38100" dir="2700000" algn="tl">
                  <a:srgbClr val="C0C0C0"/>
                </a:outerShdw>
              </a:effectLst>
              <a:latin typeface="Constantia" pitchFamily="18" charset="0"/>
              <a:cs typeface="Arial" pitchFamily="34" charset="0"/>
            </a:endParaRPr>
          </a:p>
        </p:txBody>
      </p:sp>
      <p:cxnSp>
        <p:nvCxnSpPr>
          <p:cNvPr id="33" name="Straight Arrow Connector 32"/>
          <p:cNvCxnSpPr>
            <a:cxnSpLocks noChangeShapeType="1"/>
          </p:cNvCxnSpPr>
          <p:nvPr/>
        </p:nvCxnSpPr>
        <p:spPr bwMode="auto">
          <a:xfrm flipH="1" flipV="1">
            <a:off x="5721083" y="4509120"/>
            <a:ext cx="432048" cy="72008"/>
          </a:xfrm>
          <a:prstGeom prst="straightConnector1">
            <a:avLst/>
          </a:prstGeom>
          <a:noFill/>
          <a:ln w="9525" algn="ctr">
            <a:solidFill>
              <a:srgbClr val="065093"/>
            </a:solidFill>
            <a:round/>
            <a:headEnd/>
            <a:tailEnd type="arrow" w="med" len="med"/>
          </a:ln>
          <a:extLst>
            <a:ext uri="{909E8E84-426E-40DD-AFC4-6F175D3DCCD1}">
              <a14:hiddenFill xmlns:a14="http://schemas.microsoft.com/office/drawing/2010/main">
                <a:noFill/>
              </a14:hiddenFill>
            </a:ext>
          </a:extLst>
        </p:spPr>
      </p:cxnSp>
      <p:sp>
        <p:nvSpPr>
          <p:cNvPr id="34" name="Oval 33"/>
          <p:cNvSpPr/>
          <p:nvPr/>
        </p:nvSpPr>
        <p:spPr bwMode="auto">
          <a:xfrm>
            <a:off x="356995" y="3212976"/>
            <a:ext cx="2357311" cy="857250"/>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a:r>
              <a:rPr lang="en-GB" dirty="0" smtClean="0">
                <a:solidFill>
                  <a:srgbClr val="FFFFFF"/>
                </a:solidFill>
                <a:effectLst>
                  <a:outerShdw blurRad="38100" dist="38100" dir="2700000" algn="tl">
                    <a:srgbClr val="C0C0C0"/>
                  </a:outerShdw>
                </a:effectLst>
                <a:latin typeface="Constantia" pitchFamily="18" charset="0"/>
                <a:cs typeface="Arial" pitchFamily="34" charset="0"/>
              </a:rPr>
              <a:t>Employment</a:t>
            </a:r>
            <a:endParaRPr lang="en-GB" dirty="0">
              <a:solidFill>
                <a:srgbClr val="FFFFFF"/>
              </a:solidFill>
              <a:effectLst>
                <a:outerShdw blurRad="38100" dist="38100" dir="2700000" algn="tl">
                  <a:srgbClr val="C0C0C0"/>
                </a:outerShdw>
              </a:effectLst>
              <a:latin typeface="Constantia" pitchFamily="18" charset="0"/>
              <a:cs typeface="Arial" pitchFamily="34" charset="0"/>
            </a:endParaRPr>
          </a:p>
        </p:txBody>
      </p:sp>
      <p:cxnSp>
        <p:nvCxnSpPr>
          <p:cNvPr id="35" name="Straight Arrow Connector 34"/>
          <p:cNvCxnSpPr/>
          <p:nvPr/>
        </p:nvCxnSpPr>
        <p:spPr>
          <a:xfrm>
            <a:off x="2768755" y="3789040"/>
            <a:ext cx="504056" cy="720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5" name="Slide Number Placeholder 24"/>
          <p:cNvSpPr>
            <a:spLocks noGrp="1"/>
          </p:cNvSpPr>
          <p:nvPr>
            <p:ph type="sldNum" sz="quarter" idx="12"/>
          </p:nvPr>
        </p:nvSpPr>
        <p:spPr/>
        <p:txBody>
          <a:bodyPr/>
          <a:lstStyle/>
          <a:p>
            <a:fld id="{8D7E0C41-9C1A-477E-BEFF-BCC847A1DC8E}" type="slidenum">
              <a:rPr lang="en-NZ" smtClean="0"/>
              <a:pPr/>
              <a:t>13</a:t>
            </a:fld>
            <a:endParaRPr lang="en-NZ"/>
          </a:p>
        </p:txBody>
      </p:sp>
    </p:spTree>
    <p:extLst>
      <p:ext uri="{BB962C8B-B14F-4D97-AF65-F5344CB8AC3E}">
        <p14:creationId xmlns:p14="http://schemas.microsoft.com/office/powerpoint/2010/main" val="26753787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dirty="0" smtClean="0">
                <a:solidFill>
                  <a:schemeClr val="accent5">
                    <a:lumMod val="75000"/>
                  </a:schemeClr>
                </a:solidFill>
              </a:rPr>
              <a:t>Stakeholder activity </a:t>
            </a:r>
            <a:endParaRPr lang="en-NZ" dirty="0">
              <a:solidFill>
                <a:schemeClr val="accent5">
                  <a:lumMod val="75000"/>
                </a:schemeClr>
              </a:solidFill>
            </a:endParaRPr>
          </a:p>
        </p:txBody>
      </p:sp>
      <p:sp>
        <p:nvSpPr>
          <p:cNvPr id="3" name="Content Placeholder 2"/>
          <p:cNvSpPr>
            <a:spLocks noGrp="1"/>
          </p:cNvSpPr>
          <p:nvPr>
            <p:ph idx="1"/>
          </p:nvPr>
        </p:nvSpPr>
        <p:spPr/>
        <p:txBody>
          <a:bodyPr>
            <a:normAutofit/>
          </a:bodyPr>
          <a:lstStyle/>
          <a:p>
            <a:pPr marL="0" indent="0">
              <a:buNone/>
            </a:pPr>
            <a:r>
              <a:rPr lang="en-AU" dirty="0" smtClean="0"/>
              <a:t>In pairs:  </a:t>
            </a:r>
            <a:r>
              <a:rPr lang="en-NZ" dirty="0" smtClean="0"/>
              <a:t>Name a stakeholder you met </a:t>
            </a:r>
            <a:r>
              <a:rPr lang="en-NZ" dirty="0"/>
              <a:t>in your community, and something useful you </a:t>
            </a:r>
            <a:r>
              <a:rPr lang="en-NZ" dirty="0" smtClean="0"/>
              <a:t>learned from them </a:t>
            </a:r>
          </a:p>
          <a:p>
            <a:pPr marL="0" indent="0">
              <a:buNone/>
            </a:pPr>
            <a:endParaRPr lang="en-NZ" dirty="0" smtClean="0"/>
          </a:p>
        </p:txBody>
      </p:sp>
    </p:spTree>
    <p:extLst>
      <p:ext uri="{BB962C8B-B14F-4D97-AF65-F5344CB8AC3E}">
        <p14:creationId xmlns:p14="http://schemas.microsoft.com/office/powerpoint/2010/main" val="22986410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solidFill>
                  <a:schemeClr val="accent5">
                    <a:lumMod val="75000"/>
                  </a:schemeClr>
                </a:solidFill>
              </a:rPr>
              <a:t>… Based on evidence</a:t>
            </a:r>
            <a:endParaRPr lang="en-NZ" dirty="0"/>
          </a:p>
        </p:txBody>
      </p:sp>
      <p:pic>
        <p:nvPicPr>
          <p:cNvPr id="5" name="Picture 4"/>
          <p:cNvPicPr>
            <a:picLocks noChangeAspect="1"/>
          </p:cNvPicPr>
          <p:nvPr/>
        </p:nvPicPr>
        <p:blipFill>
          <a:blip r:embed="rId3"/>
          <a:stretch>
            <a:fillRect/>
          </a:stretch>
        </p:blipFill>
        <p:spPr>
          <a:xfrm>
            <a:off x="967821" y="1444318"/>
            <a:ext cx="7208358" cy="4944934"/>
          </a:xfrm>
          <a:prstGeom prst="rect">
            <a:avLst/>
          </a:prstGeom>
        </p:spPr>
      </p:pic>
    </p:spTree>
    <p:extLst>
      <p:ext uri="{BB962C8B-B14F-4D97-AF65-F5344CB8AC3E}">
        <p14:creationId xmlns:p14="http://schemas.microsoft.com/office/powerpoint/2010/main" val="33512113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1708" name="Rectangle 364"/>
          <p:cNvSpPr>
            <a:spLocks noGrp="1" noChangeArrowheads="1"/>
          </p:cNvSpPr>
          <p:nvPr>
            <p:ph type="title"/>
          </p:nvPr>
        </p:nvSpPr>
        <p:spPr>
          <a:xfrm>
            <a:off x="468313" y="0"/>
            <a:ext cx="8229600" cy="1143000"/>
          </a:xfrm>
        </p:spPr>
        <p:txBody>
          <a:bodyPr>
            <a:normAutofit fontScale="90000"/>
          </a:bodyPr>
          <a:lstStyle/>
          <a:p>
            <a:r>
              <a:rPr lang="en-NZ" sz="4000" dirty="0" smtClean="0">
                <a:solidFill>
                  <a:schemeClr val="accent5">
                    <a:lumMod val="75000"/>
                  </a:schemeClr>
                </a:solidFill>
              </a:rPr>
              <a:t>Evidence for reducing harm from alcohol</a:t>
            </a:r>
            <a:endParaRPr lang="en-GB" sz="4000" dirty="0">
              <a:solidFill>
                <a:schemeClr val="accent5">
                  <a:lumMod val="75000"/>
                </a:schemeClr>
              </a:solidFill>
            </a:endParaRPr>
          </a:p>
        </p:txBody>
      </p:sp>
      <p:graphicFrame>
        <p:nvGraphicFramePr>
          <p:cNvPr id="441710" name="Group 366"/>
          <p:cNvGraphicFramePr>
            <a:graphicFrameLocks noGrp="1"/>
          </p:cNvGraphicFramePr>
          <p:nvPr>
            <p:ph idx="1"/>
            <p:extLst>
              <p:ext uri="{D42A27DB-BD31-4B8C-83A1-F6EECF244321}">
                <p14:modId xmlns:p14="http://schemas.microsoft.com/office/powerpoint/2010/main" val="1351885663"/>
              </p:ext>
            </p:extLst>
          </p:nvPr>
        </p:nvGraphicFramePr>
        <p:xfrm>
          <a:off x="471513" y="1268760"/>
          <a:ext cx="8229600" cy="4641556"/>
        </p:xfrm>
        <a:graphic>
          <a:graphicData uri="http://schemas.openxmlformats.org/drawingml/2006/table">
            <a:tbl>
              <a:tblPr/>
              <a:tblGrid>
                <a:gridCol w="2671763">
                  <a:extLst>
                    <a:ext uri="{9D8B030D-6E8A-4147-A177-3AD203B41FA5}">
                      <a16:colId xmlns:a16="http://schemas.microsoft.com/office/drawing/2014/main" xmlns="" val="20000"/>
                    </a:ext>
                  </a:extLst>
                </a:gridCol>
                <a:gridCol w="1065212">
                  <a:extLst>
                    <a:ext uri="{9D8B030D-6E8A-4147-A177-3AD203B41FA5}">
                      <a16:colId xmlns:a16="http://schemas.microsoft.com/office/drawing/2014/main" xmlns="" val="20001"/>
                    </a:ext>
                  </a:extLst>
                </a:gridCol>
                <a:gridCol w="1417638">
                  <a:extLst>
                    <a:ext uri="{9D8B030D-6E8A-4147-A177-3AD203B41FA5}">
                      <a16:colId xmlns:a16="http://schemas.microsoft.com/office/drawing/2014/main" xmlns="" val="20002"/>
                    </a:ext>
                  </a:extLst>
                </a:gridCol>
                <a:gridCol w="1538287">
                  <a:extLst>
                    <a:ext uri="{9D8B030D-6E8A-4147-A177-3AD203B41FA5}">
                      <a16:colId xmlns:a16="http://schemas.microsoft.com/office/drawing/2014/main" xmlns="" val="20003"/>
                    </a:ext>
                  </a:extLst>
                </a:gridCol>
                <a:gridCol w="1536700">
                  <a:extLst>
                    <a:ext uri="{9D8B030D-6E8A-4147-A177-3AD203B41FA5}">
                      <a16:colId xmlns:a16="http://schemas.microsoft.com/office/drawing/2014/main" xmlns="" val="20004"/>
                    </a:ext>
                  </a:extLst>
                </a:gridCol>
              </a:tblGrid>
              <a:tr h="647402">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cs typeface="Times New Roman" pitchFamily="18" charset="0"/>
                        </a:rPr>
                        <a:t>Strategy/intervention</a:t>
                      </a:r>
                      <a:endParaRPr kumimoji="0" lang="en-US" sz="1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cs typeface="Times New Roman" pitchFamily="18" charset="0"/>
                        </a:rPr>
                        <a:t>Effective-</a:t>
                      </a:r>
                      <a:endParaRPr kumimoji="0" lang="en-GB" sz="1000" b="0" i="0" u="none" strike="noStrike" cap="none" normalizeH="0" baseline="0" dirty="0" smtClean="0">
                        <a:ln>
                          <a:noFill/>
                        </a:ln>
                        <a:solidFill>
                          <a:schemeClr val="tx1"/>
                        </a:solidFill>
                        <a:effectLst/>
                        <a:latin typeface="Times New Roman" pitchFamily="18" charset="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cs typeface="Times New Roman" pitchFamily="18" charset="0"/>
                        </a:rPr>
                        <a:t>ness</a:t>
                      </a:r>
                      <a:endParaRPr kumimoji="0" lang="en-US" sz="1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cs typeface="Times New Roman" pitchFamily="18" charset="0"/>
                        </a:rPr>
                        <a:t>Research </a:t>
                      </a:r>
                      <a:endParaRPr kumimoji="0" lang="en-GB" sz="1000" b="0" i="0" u="none" strike="noStrike" cap="none" normalizeH="0" baseline="0" dirty="0" smtClean="0">
                        <a:ln>
                          <a:noFill/>
                        </a:ln>
                        <a:solidFill>
                          <a:schemeClr val="tx1"/>
                        </a:solidFill>
                        <a:effectLst/>
                        <a:latin typeface="Times New Roman" pitchFamily="18" charset="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cs typeface="Times New Roman" pitchFamily="18" charset="0"/>
                        </a:rPr>
                        <a:t>support</a:t>
                      </a:r>
                      <a:endParaRPr kumimoji="0" lang="en-US" sz="1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cs typeface="Times New Roman" pitchFamily="18" charset="0"/>
                        </a:rPr>
                        <a:t>Cross cultural testing</a:t>
                      </a:r>
                      <a:endParaRPr kumimoji="0" lang="en-US" sz="1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cs typeface="Times New Roman" pitchFamily="18" charset="0"/>
                        </a:rPr>
                        <a:t>Cost to </a:t>
                      </a:r>
                      <a:endParaRPr kumimoji="0" lang="en-GB" sz="1000" b="0" i="0" u="none" strike="noStrike" cap="none" normalizeH="0" baseline="0" dirty="0" smtClean="0">
                        <a:ln>
                          <a:noFill/>
                        </a:ln>
                        <a:solidFill>
                          <a:schemeClr val="tx1"/>
                        </a:solidFill>
                        <a:effectLst/>
                        <a:latin typeface="Times New Roman" pitchFamily="18" charset="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cs typeface="Times New Roman" pitchFamily="18" charset="0"/>
                        </a:rPr>
                        <a:t>implement</a:t>
                      </a:r>
                      <a:endParaRPr kumimoji="0" lang="en-US" sz="1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31273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cs typeface="Times New Roman" pitchFamily="18" charset="0"/>
                        </a:rPr>
                        <a:t>Taxation and price increase</a:t>
                      </a:r>
                      <a:endParaRPr kumimoji="0" lang="en-US" sz="1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Times New Roman" pitchFamily="18" charset="0"/>
                        </a:rPr>
                        <a:t>+++</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Times New Roman" pitchFamily="18" charset="0"/>
                        </a:rPr>
                        <a:t>+++</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Times New Roman" pitchFamily="18" charset="0"/>
                        </a:rPr>
                        <a:t>+++</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Times New Roman" pitchFamily="18" charset="0"/>
                        </a:rPr>
                        <a:t>Low</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31273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cs typeface="Times New Roman" pitchFamily="18" charset="0"/>
                        </a:rPr>
                        <a:t>Minimum legal purchase age</a:t>
                      </a:r>
                      <a:endParaRPr kumimoji="0" lang="en-US" sz="1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Times New Roman" pitchFamily="18" charset="0"/>
                        </a:rPr>
                        <a:t>+++</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Times New Roman" pitchFamily="18" charset="0"/>
                        </a:rPr>
                        <a:t>+++</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Times New Roman" pitchFamily="18" charset="0"/>
                        </a:rPr>
                        <a:t>++</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Times New Roman" pitchFamily="18" charset="0"/>
                        </a:rPr>
                        <a:t>Low</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52863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cs typeface="Times New Roman" pitchFamily="18" charset="0"/>
                        </a:rPr>
                        <a:t>Low blood alcohol levels for young drivers</a:t>
                      </a:r>
                      <a:endParaRPr kumimoji="0" lang="en-US" sz="1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Times New Roman" pitchFamily="18" charset="0"/>
                        </a:rPr>
                        <a:t>+++</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Times New Roman" pitchFamily="18" charset="0"/>
                        </a:rPr>
                        <a:t>++</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Times New Roman" pitchFamily="18" charset="0"/>
                        </a:rPr>
                        <a:t>+</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Times New Roman" pitchFamily="18" charset="0"/>
                        </a:rPr>
                        <a:t>Low</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31273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cs typeface="Times New Roman" pitchFamily="18" charset="0"/>
                        </a:rPr>
                        <a:t>Restriction on outlet density </a:t>
                      </a:r>
                      <a:endParaRPr kumimoji="0" lang="en-US" sz="1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Times New Roman" pitchFamily="18" charset="0"/>
                        </a:rPr>
                        <a:t>++</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Times New Roman" pitchFamily="18" charset="0"/>
                        </a:rPr>
                        <a:t>+++</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Times New Roman" pitchFamily="18" charset="0"/>
                        </a:rPr>
                        <a:t>++</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Times New Roman" pitchFamily="18" charset="0"/>
                        </a:rPr>
                        <a:t>Low</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53022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cs typeface="Times New Roman" pitchFamily="18" charset="0"/>
                        </a:rPr>
                        <a:t>Brief intervention with at risk drinkers</a:t>
                      </a:r>
                      <a:endParaRPr kumimoji="0" lang="en-US" sz="1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Times New Roman" pitchFamily="18" charset="0"/>
                        </a:rPr>
                        <a:t>++</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Times New Roman" pitchFamily="18" charset="0"/>
                        </a:rPr>
                        <a:t>+++</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Times New Roman" pitchFamily="18" charset="0"/>
                        </a:rPr>
                        <a:t>+++</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Times New Roman" pitchFamily="18" charset="0"/>
                        </a:rPr>
                        <a:t>Moderate</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r h="52863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cs typeface="Times New Roman" pitchFamily="18" charset="0"/>
                        </a:rPr>
                        <a:t>Community </a:t>
                      </a:r>
                      <a:r>
                        <a:rPr kumimoji="0" lang="en-US" sz="1400" b="0" i="0" u="none" strike="noStrike" cap="none" normalizeH="0" baseline="0" dirty="0" err="1" smtClean="0">
                          <a:ln>
                            <a:noFill/>
                          </a:ln>
                          <a:solidFill>
                            <a:schemeClr val="tx1"/>
                          </a:solidFill>
                          <a:effectLst/>
                          <a:latin typeface="Arial" charset="0"/>
                          <a:cs typeface="Times New Roman" pitchFamily="18" charset="0"/>
                        </a:rPr>
                        <a:t>mobilisation</a:t>
                      </a:r>
                      <a:r>
                        <a:rPr kumimoji="0" lang="en-US" sz="1400" b="0" i="0" u="none" strike="noStrike" cap="none" normalizeH="0" baseline="0" dirty="0" smtClean="0">
                          <a:ln>
                            <a:noFill/>
                          </a:ln>
                          <a:solidFill>
                            <a:schemeClr val="tx1"/>
                          </a:solidFill>
                          <a:effectLst/>
                          <a:latin typeface="Arial" charset="0"/>
                          <a:cs typeface="Times New Roman" pitchFamily="18" charset="0"/>
                        </a:rPr>
                        <a:t> to alter drinking context</a:t>
                      </a:r>
                      <a:endParaRPr kumimoji="0" lang="en-US" sz="1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Times New Roman" pitchFamily="18" charset="0"/>
                        </a:rPr>
                        <a:t>++</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Times New Roman" pitchFamily="18" charset="0"/>
                        </a:rPr>
                        <a:t>++</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Times New Roman" pitchFamily="18" charset="0"/>
                        </a:rPr>
                        <a:t>+</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Times New Roman" pitchFamily="18" charset="0"/>
                        </a:rPr>
                        <a:t>High</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6"/>
                  </a:ext>
                </a:extLst>
              </a:tr>
              <a:tr h="31273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cs typeface="Times New Roman" pitchFamily="18" charset="0"/>
                        </a:rPr>
                        <a:t>Alcohol advertising bans</a:t>
                      </a:r>
                      <a:endParaRPr kumimoji="0" lang="en-US" sz="1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Times New Roman" pitchFamily="18" charset="0"/>
                        </a:rPr>
                        <a:t>+</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Times New Roman" pitchFamily="18" charset="0"/>
                        </a:rPr>
                        <a:t>++</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Times New Roman" pitchFamily="18" charset="0"/>
                        </a:rPr>
                        <a:t>++</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Times New Roman" pitchFamily="18" charset="0"/>
                        </a:rPr>
                        <a:t>Low</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7"/>
                  </a:ext>
                </a:extLst>
              </a:tr>
              <a:tr h="53022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cs typeface="Times New Roman" pitchFamily="18" charset="0"/>
                        </a:rPr>
                        <a:t>Promoting alcohol free activities and events</a:t>
                      </a:r>
                      <a:endParaRPr kumimoji="0" lang="en-US" sz="1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Times New Roman" pitchFamily="18" charset="0"/>
                        </a:rPr>
                        <a:t>0</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Times New Roman" pitchFamily="18" charset="0"/>
                        </a:rPr>
                        <a:t>++</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Times New Roman" pitchFamily="18" charset="0"/>
                        </a:rPr>
                        <a:t>+</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Times New Roman" pitchFamily="18" charset="0"/>
                        </a:rPr>
                        <a:t>High</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8"/>
                  </a:ext>
                </a:extLst>
              </a:tr>
              <a:tr h="31273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cs typeface="Times New Roman" pitchFamily="18" charset="0"/>
                        </a:rPr>
                        <a:t>Media campaigns to persuade</a:t>
                      </a:r>
                      <a:endParaRPr kumimoji="0" lang="en-US" sz="1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Times New Roman" pitchFamily="18" charset="0"/>
                        </a:rPr>
                        <a:t>0</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Times New Roman" pitchFamily="18" charset="0"/>
                        </a:rPr>
                        <a:t>+++</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Times New Roman" pitchFamily="18" charset="0"/>
                        </a:rPr>
                        <a:t>++</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Times New Roman" pitchFamily="18" charset="0"/>
                        </a:rPr>
                        <a:t>Moderate</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9"/>
                  </a:ext>
                </a:extLst>
              </a:tr>
              <a:tr h="31273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cs typeface="Times New Roman" pitchFamily="18" charset="0"/>
                        </a:rPr>
                        <a:t>School based education</a:t>
                      </a:r>
                      <a:endParaRPr kumimoji="0" lang="en-US" sz="1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cs typeface="Times New Roman" pitchFamily="18" charset="0"/>
                        </a:rPr>
                        <a:t>0</a:t>
                      </a:r>
                      <a:endParaRPr kumimoji="0" lang="en-US" sz="1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cs typeface="Times New Roman" pitchFamily="18" charset="0"/>
                        </a:rPr>
                        <a:t>+++</a:t>
                      </a:r>
                      <a:endParaRPr kumimoji="0" lang="en-US" sz="1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cs typeface="Times New Roman" pitchFamily="18" charset="0"/>
                        </a:rPr>
                        <a:t>++</a:t>
                      </a:r>
                      <a:endParaRPr kumimoji="0" lang="en-US" sz="1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cs typeface="Times New Roman" pitchFamily="18" charset="0"/>
                        </a:rPr>
                        <a:t>High</a:t>
                      </a:r>
                      <a:endParaRPr kumimoji="0" lang="en-US" sz="1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10"/>
                  </a:ext>
                </a:extLst>
              </a:tr>
            </a:tbl>
          </a:graphicData>
        </a:graphic>
      </p:graphicFrame>
      <p:sp>
        <p:nvSpPr>
          <p:cNvPr id="4" name="Slide Number Placeholder 3"/>
          <p:cNvSpPr>
            <a:spLocks noGrp="1"/>
          </p:cNvSpPr>
          <p:nvPr>
            <p:ph type="sldNum" sz="quarter" idx="12"/>
          </p:nvPr>
        </p:nvSpPr>
        <p:spPr/>
        <p:txBody>
          <a:bodyPr/>
          <a:lstStyle/>
          <a:p>
            <a:fld id="{AE41D50F-886C-4130-A241-CE9DD0D0A7CE}" type="slidenum">
              <a:rPr lang="en-GB" smtClean="0"/>
              <a:pPr/>
              <a:t>16</a:t>
            </a:fld>
            <a:endParaRPr lang="en-GB" dirty="0"/>
          </a:p>
        </p:txBody>
      </p:sp>
      <p:sp>
        <p:nvSpPr>
          <p:cNvPr id="2" name="Rectangle 1"/>
          <p:cNvSpPr/>
          <p:nvPr/>
        </p:nvSpPr>
        <p:spPr>
          <a:xfrm>
            <a:off x="2051720" y="6245225"/>
            <a:ext cx="6228184" cy="369332"/>
          </a:xfrm>
          <a:prstGeom prst="rect">
            <a:avLst/>
          </a:prstGeom>
        </p:spPr>
        <p:txBody>
          <a:bodyPr wrap="square">
            <a:spAutoFit/>
          </a:bodyPr>
          <a:lstStyle/>
          <a:p>
            <a:r>
              <a:rPr lang="en-US" i="1" dirty="0" smtClean="0"/>
              <a:t>Alcohol</a:t>
            </a:r>
            <a:r>
              <a:rPr lang="en-US" i="1" dirty="0"/>
              <a:t>: No Ordinary Commodity</a:t>
            </a:r>
            <a:r>
              <a:rPr lang="en-US" dirty="0"/>
              <a:t> </a:t>
            </a:r>
            <a:r>
              <a:rPr lang="en-US" dirty="0" smtClean="0"/>
              <a:t>(Toolkit: AOD Evidence section)</a:t>
            </a:r>
            <a:endParaRPr lang="en-NZ" dirty="0"/>
          </a:p>
        </p:txBody>
      </p:sp>
    </p:spTree>
    <p:extLst>
      <p:ext uri="{BB962C8B-B14F-4D97-AF65-F5344CB8AC3E}">
        <p14:creationId xmlns:p14="http://schemas.microsoft.com/office/powerpoint/2010/main" val="1386098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D7E0C41-9C1A-477E-BEFF-BCC847A1DC8E}" type="slidenum">
              <a:rPr lang="en-NZ" smtClean="0">
                <a:solidFill>
                  <a:prstClr val="black">
                    <a:tint val="75000"/>
                  </a:prstClr>
                </a:solidFill>
              </a:rPr>
              <a:pPr/>
              <a:t>17</a:t>
            </a:fld>
            <a:endParaRPr lang="en-NZ">
              <a:solidFill>
                <a:prstClr val="black">
                  <a:tint val="75000"/>
                </a:prstClr>
              </a:solidFill>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55306"/>
            <a:ext cx="9144000" cy="51398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1"/>
          <p:cNvSpPr>
            <a:spLocks noGrp="1"/>
          </p:cNvSpPr>
          <p:nvPr>
            <p:ph type="title"/>
          </p:nvPr>
        </p:nvSpPr>
        <p:spPr>
          <a:xfrm>
            <a:off x="457200" y="274638"/>
            <a:ext cx="8229600" cy="1143000"/>
          </a:xfrm>
        </p:spPr>
        <p:txBody>
          <a:bodyPr>
            <a:normAutofit/>
          </a:bodyPr>
          <a:lstStyle/>
          <a:p>
            <a:r>
              <a:rPr lang="en-AU" sz="4000" dirty="0" smtClean="0">
                <a:solidFill>
                  <a:schemeClr val="accent5">
                    <a:lumMod val="75000"/>
                  </a:schemeClr>
                </a:solidFill>
              </a:rPr>
              <a:t>…Focus on environments</a:t>
            </a:r>
            <a:endParaRPr lang="en-NZ" sz="4000" dirty="0">
              <a:solidFill>
                <a:schemeClr val="accent5">
                  <a:lumMod val="75000"/>
                </a:schemeClr>
              </a:solidFill>
            </a:endParaRPr>
          </a:p>
        </p:txBody>
      </p:sp>
    </p:spTree>
    <p:extLst>
      <p:ext uri="{BB962C8B-B14F-4D97-AF65-F5344CB8AC3E}">
        <p14:creationId xmlns:p14="http://schemas.microsoft.com/office/powerpoint/2010/main" val="26965959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sz="4000" dirty="0" smtClean="0">
                <a:solidFill>
                  <a:schemeClr val="accent5">
                    <a:lumMod val="75000"/>
                  </a:schemeClr>
                </a:solidFill>
              </a:rPr>
              <a:t>Environments that impact young people</a:t>
            </a:r>
            <a:endParaRPr lang="en-NZ" sz="4000" dirty="0">
              <a:solidFill>
                <a:schemeClr val="accent5">
                  <a:lumMod val="75000"/>
                </a:schemeClr>
              </a:solidFill>
            </a:endParaRPr>
          </a:p>
        </p:txBody>
      </p:sp>
      <p:sp>
        <p:nvSpPr>
          <p:cNvPr id="3" name="Content Placeholder 2"/>
          <p:cNvSpPr>
            <a:spLocks noGrp="1"/>
          </p:cNvSpPr>
          <p:nvPr>
            <p:ph idx="1"/>
          </p:nvPr>
        </p:nvSpPr>
        <p:spPr>
          <a:xfrm>
            <a:off x="755576" y="1417638"/>
            <a:ext cx="8229600" cy="5301208"/>
          </a:xfrm>
        </p:spPr>
        <p:txBody>
          <a:bodyPr>
            <a:normAutofit/>
          </a:bodyPr>
          <a:lstStyle/>
          <a:p>
            <a:pPr marL="0" indent="0">
              <a:buNone/>
            </a:pPr>
            <a:r>
              <a:rPr lang="en-AU" dirty="0" smtClean="0"/>
              <a:t>Whanau </a:t>
            </a:r>
          </a:p>
          <a:p>
            <a:pPr marL="0" indent="0">
              <a:buNone/>
            </a:pPr>
            <a:r>
              <a:rPr lang="en-AU" dirty="0" smtClean="0"/>
              <a:t>Community norms and practices</a:t>
            </a:r>
          </a:p>
          <a:p>
            <a:pPr marL="0" indent="0">
              <a:buNone/>
            </a:pPr>
            <a:r>
              <a:rPr lang="en-AU" dirty="0" smtClean="0"/>
              <a:t>School environment</a:t>
            </a:r>
          </a:p>
          <a:p>
            <a:pPr marL="0" indent="0">
              <a:buNone/>
            </a:pPr>
            <a:r>
              <a:rPr lang="en-AU" dirty="0" smtClean="0"/>
              <a:t>Alcohol marketing and sponsorship</a:t>
            </a:r>
          </a:p>
          <a:p>
            <a:pPr marL="0" indent="0">
              <a:buNone/>
            </a:pPr>
            <a:r>
              <a:rPr lang="en-AU" dirty="0" smtClean="0"/>
              <a:t>Supply and availability of alcohol and other drugs</a:t>
            </a:r>
          </a:p>
          <a:p>
            <a:pPr marL="0" indent="0">
              <a:buNone/>
            </a:pPr>
            <a:r>
              <a:rPr lang="en-AU" dirty="0" smtClean="0"/>
              <a:t>Service systems (social, health, police, youth justice)</a:t>
            </a:r>
          </a:p>
          <a:p>
            <a:pPr marL="0" indent="0">
              <a:buNone/>
            </a:pPr>
            <a:r>
              <a:rPr lang="en-AU" dirty="0" smtClean="0"/>
              <a:t>Employment market / socio-economic stress</a:t>
            </a:r>
          </a:p>
          <a:p>
            <a:pPr>
              <a:buFontTx/>
              <a:buChar char="-"/>
            </a:pPr>
            <a:endParaRPr lang="en-AU" dirty="0" smtClean="0"/>
          </a:p>
          <a:p>
            <a:pPr marL="0" indent="0">
              <a:buNone/>
            </a:pPr>
            <a:endParaRPr lang="en-NZ" dirty="0"/>
          </a:p>
        </p:txBody>
      </p:sp>
    </p:spTree>
    <p:extLst>
      <p:ext uri="{BB962C8B-B14F-4D97-AF65-F5344CB8AC3E}">
        <p14:creationId xmlns:p14="http://schemas.microsoft.com/office/powerpoint/2010/main" val="16527177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sz="4000" dirty="0">
                <a:solidFill>
                  <a:schemeClr val="accent5">
                    <a:lumMod val="75000"/>
                  </a:schemeClr>
                </a:solidFill>
              </a:rPr>
              <a:t>Your role</a:t>
            </a:r>
          </a:p>
        </p:txBody>
      </p:sp>
    </p:spTree>
    <p:extLst>
      <p:ext uri="{BB962C8B-B14F-4D97-AF65-F5344CB8AC3E}">
        <p14:creationId xmlns:p14="http://schemas.microsoft.com/office/powerpoint/2010/main" val="2396504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6530" name="Rectangle 2"/>
          <p:cNvSpPr>
            <a:spLocks noGrp="1" noChangeArrowheads="1"/>
          </p:cNvSpPr>
          <p:nvPr>
            <p:ph type="title"/>
          </p:nvPr>
        </p:nvSpPr>
        <p:spPr/>
        <p:txBody>
          <a:bodyPr>
            <a:normAutofit/>
          </a:bodyPr>
          <a:lstStyle/>
          <a:p>
            <a:r>
              <a:rPr lang="en-NZ" sz="4200" b="1" dirty="0">
                <a:solidFill>
                  <a:schemeClr val="accent5">
                    <a:lumMod val="75000"/>
                  </a:schemeClr>
                </a:solidFill>
              </a:rPr>
              <a:t>Workshop Objectives</a:t>
            </a:r>
            <a:endParaRPr lang="en-GB" sz="4200" b="1" dirty="0">
              <a:solidFill>
                <a:schemeClr val="accent5">
                  <a:lumMod val="75000"/>
                </a:schemeClr>
              </a:solidFill>
            </a:endParaRPr>
          </a:p>
        </p:txBody>
      </p:sp>
      <p:sp>
        <p:nvSpPr>
          <p:cNvPr id="406531" name="Rectangle 3"/>
          <p:cNvSpPr>
            <a:spLocks noGrp="1" noChangeArrowheads="1"/>
          </p:cNvSpPr>
          <p:nvPr>
            <p:ph type="body" idx="1"/>
          </p:nvPr>
        </p:nvSpPr>
        <p:spPr>
          <a:xfrm>
            <a:off x="323528" y="1412776"/>
            <a:ext cx="8229600" cy="5327922"/>
          </a:xfrm>
        </p:spPr>
        <p:txBody>
          <a:bodyPr>
            <a:normAutofit/>
          </a:bodyPr>
          <a:lstStyle/>
          <a:p>
            <a:pPr marL="514350" lvl="0" indent="-514350">
              <a:spcAft>
                <a:spcPts val="1500"/>
              </a:spcAft>
              <a:buFont typeface="+mj-lt"/>
              <a:buAutoNum type="arabicPeriod"/>
            </a:pPr>
            <a:r>
              <a:rPr lang="en-NZ" sz="2600" dirty="0" smtClean="0">
                <a:solidFill>
                  <a:schemeClr val="tx2"/>
                </a:solidFill>
              </a:rPr>
              <a:t>An </a:t>
            </a:r>
            <a:r>
              <a:rPr lang="en-NZ" sz="2600" dirty="0">
                <a:solidFill>
                  <a:schemeClr val="tx2"/>
                </a:solidFill>
              </a:rPr>
              <a:t>understanding of </a:t>
            </a:r>
            <a:r>
              <a:rPr lang="en-NZ" sz="2600" dirty="0" smtClean="0">
                <a:solidFill>
                  <a:schemeClr val="tx2"/>
                </a:solidFill>
              </a:rPr>
              <a:t>the CAYAD kaupapa and </a:t>
            </a:r>
            <a:r>
              <a:rPr lang="en-NZ" sz="2600" dirty="0">
                <a:solidFill>
                  <a:schemeClr val="tx2"/>
                </a:solidFill>
              </a:rPr>
              <a:t>community action that inspires </a:t>
            </a:r>
            <a:r>
              <a:rPr lang="en-NZ" sz="2600" dirty="0" smtClean="0">
                <a:solidFill>
                  <a:schemeClr val="tx2"/>
                </a:solidFill>
              </a:rPr>
              <a:t>you</a:t>
            </a:r>
          </a:p>
          <a:p>
            <a:pPr marL="514350" indent="-514350">
              <a:spcAft>
                <a:spcPts val="1500"/>
              </a:spcAft>
              <a:buFont typeface="+mj-lt"/>
              <a:buAutoNum type="arabicPeriod"/>
            </a:pPr>
            <a:r>
              <a:rPr lang="en-NZ" sz="2600" dirty="0" smtClean="0">
                <a:solidFill>
                  <a:schemeClr val="tx2"/>
                </a:solidFill>
              </a:rPr>
              <a:t>New connections with members of the CAYAD whanau</a:t>
            </a:r>
          </a:p>
          <a:p>
            <a:pPr marL="514350" indent="-514350">
              <a:spcAft>
                <a:spcPts val="1500"/>
              </a:spcAft>
              <a:buFont typeface="+mj-lt"/>
              <a:buAutoNum type="arabicPeriod"/>
            </a:pPr>
            <a:r>
              <a:rPr lang="en-NZ" sz="2600" dirty="0">
                <a:solidFill>
                  <a:schemeClr val="tx2"/>
                </a:solidFill>
              </a:rPr>
              <a:t>Increased knowledge of a Māori worldview of public  health</a:t>
            </a:r>
          </a:p>
          <a:p>
            <a:pPr marL="514350" indent="-514350">
              <a:spcAft>
                <a:spcPts val="1500"/>
              </a:spcAft>
              <a:buFont typeface="+mj-lt"/>
              <a:buAutoNum type="arabicPeriod"/>
            </a:pPr>
            <a:r>
              <a:rPr lang="en-NZ" sz="2600" dirty="0">
                <a:solidFill>
                  <a:schemeClr val="tx2"/>
                </a:solidFill>
              </a:rPr>
              <a:t>Increased awareness of </a:t>
            </a:r>
            <a:r>
              <a:rPr lang="en-NZ" sz="2600" dirty="0" smtClean="0">
                <a:solidFill>
                  <a:schemeClr val="tx2"/>
                </a:solidFill>
              </a:rPr>
              <a:t>effective community action strategies to reduce harm from alcohol and other drugs</a:t>
            </a:r>
            <a:endParaRPr lang="en-NZ" sz="2600" dirty="0">
              <a:solidFill>
                <a:schemeClr val="tx2"/>
              </a:solidFill>
            </a:endParaRPr>
          </a:p>
          <a:p>
            <a:pPr marL="514350" lvl="0" indent="-514350">
              <a:spcAft>
                <a:spcPts val="1500"/>
              </a:spcAft>
              <a:buFont typeface="+mj-lt"/>
              <a:buAutoNum type="arabicPeriod"/>
            </a:pPr>
            <a:r>
              <a:rPr lang="en-NZ" sz="2600" dirty="0" smtClean="0">
                <a:solidFill>
                  <a:schemeClr val="tx2"/>
                </a:solidFill>
              </a:rPr>
              <a:t>Increased knowledge and skills for RBA planning and monitoring</a:t>
            </a:r>
          </a:p>
          <a:p>
            <a:pPr marL="0" indent="0">
              <a:lnSpc>
                <a:spcPct val="80000"/>
              </a:lnSpc>
              <a:buNone/>
            </a:pPr>
            <a:endParaRPr lang="en-GB" sz="2800" dirty="0"/>
          </a:p>
        </p:txBody>
      </p:sp>
      <p:sp>
        <p:nvSpPr>
          <p:cNvPr id="4" name="Slide Number Placeholder 3"/>
          <p:cNvSpPr>
            <a:spLocks noGrp="1"/>
          </p:cNvSpPr>
          <p:nvPr>
            <p:ph type="sldNum" sz="quarter" idx="12"/>
          </p:nvPr>
        </p:nvSpPr>
        <p:spPr/>
        <p:txBody>
          <a:bodyPr/>
          <a:lstStyle/>
          <a:p>
            <a:fld id="{8D7E0C41-9C1A-477E-BEFF-BCC847A1DC8E}" type="slidenum">
              <a:rPr lang="en-NZ" smtClean="0"/>
              <a:pPr/>
              <a:t>2</a:t>
            </a:fld>
            <a:endParaRPr lang="en-NZ"/>
          </a:p>
        </p:txBody>
      </p:sp>
    </p:spTree>
    <p:extLst>
      <p:ext uri="{BB962C8B-B14F-4D97-AF65-F5344CB8AC3E}">
        <p14:creationId xmlns:p14="http://schemas.microsoft.com/office/powerpoint/2010/main" val="95467153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sz="4000" dirty="0">
                <a:solidFill>
                  <a:schemeClr val="accent5">
                    <a:lumMod val="75000"/>
                  </a:schemeClr>
                </a:solidFill>
              </a:rPr>
              <a:t>CAYAD Reference Groups</a:t>
            </a:r>
          </a:p>
        </p:txBody>
      </p:sp>
      <p:sp>
        <p:nvSpPr>
          <p:cNvPr id="3" name="Content Placeholder 2"/>
          <p:cNvSpPr>
            <a:spLocks noGrp="1"/>
          </p:cNvSpPr>
          <p:nvPr>
            <p:ph idx="1"/>
          </p:nvPr>
        </p:nvSpPr>
        <p:spPr/>
        <p:txBody>
          <a:bodyPr>
            <a:normAutofit fontScale="92500" lnSpcReduction="20000"/>
          </a:bodyPr>
          <a:lstStyle/>
          <a:p>
            <a:pPr marL="0" indent="0">
              <a:buNone/>
            </a:pPr>
            <a:r>
              <a:rPr lang="en-NZ" dirty="0"/>
              <a:t>A </a:t>
            </a:r>
            <a:r>
              <a:rPr lang="en-NZ" dirty="0" smtClean="0"/>
              <a:t>select group of people from different agencies or the community, with a shared interest in youth and community wellbeing.  </a:t>
            </a:r>
            <a:endParaRPr lang="en-NZ" dirty="0"/>
          </a:p>
          <a:p>
            <a:endParaRPr lang="en-NZ" b="1" dirty="0"/>
          </a:p>
          <a:p>
            <a:pPr marL="0" indent="0">
              <a:buNone/>
            </a:pPr>
            <a:r>
              <a:rPr lang="en-NZ" b="1" dirty="0" smtClean="0"/>
              <a:t>Purpose</a:t>
            </a:r>
            <a:endParaRPr lang="en-NZ" b="1" dirty="0"/>
          </a:p>
          <a:p>
            <a:r>
              <a:rPr lang="en-NZ" dirty="0"/>
              <a:t>Advise on community need</a:t>
            </a:r>
          </a:p>
          <a:p>
            <a:r>
              <a:rPr lang="en-NZ" dirty="0"/>
              <a:t>Help you agree the CAYAD focus: key </a:t>
            </a:r>
            <a:r>
              <a:rPr lang="en-NZ" dirty="0" smtClean="0"/>
              <a:t>objectives </a:t>
            </a:r>
            <a:r>
              <a:rPr lang="en-NZ" dirty="0"/>
              <a:t>and key initiatives </a:t>
            </a:r>
            <a:r>
              <a:rPr lang="en-NZ" dirty="0" smtClean="0"/>
              <a:t>relevant to CAYAD</a:t>
            </a:r>
            <a:endParaRPr lang="en-NZ" dirty="0"/>
          </a:p>
          <a:p>
            <a:r>
              <a:rPr lang="en-NZ" dirty="0" smtClean="0"/>
              <a:t>Link you </a:t>
            </a:r>
            <a:r>
              <a:rPr lang="en-NZ" dirty="0"/>
              <a:t>to </a:t>
            </a:r>
            <a:r>
              <a:rPr lang="en-NZ" dirty="0" smtClean="0"/>
              <a:t>key agencies</a:t>
            </a:r>
            <a:endParaRPr lang="en-NZ" dirty="0"/>
          </a:p>
          <a:p>
            <a:r>
              <a:rPr lang="en-NZ" dirty="0"/>
              <a:t>Support </a:t>
            </a:r>
            <a:r>
              <a:rPr lang="en-NZ" dirty="0" smtClean="0"/>
              <a:t>implementation of projects</a:t>
            </a:r>
            <a:endParaRPr lang="en-NZ" dirty="0"/>
          </a:p>
          <a:p>
            <a:endParaRPr lang="en-NZ" dirty="0"/>
          </a:p>
        </p:txBody>
      </p:sp>
      <p:sp>
        <p:nvSpPr>
          <p:cNvPr id="4" name="Slide Number Placeholder 3"/>
          <p:cNvSpPr>
            <a:spLocks noGrp="1"/>
          </p:cNvSpPr>
          <p:nvPr>
            <p:ph type="sldNum" sz="quarter" idx="12"/>
          </p:nvPr>
        </p:nvSpPr>
        <p:spPr/>
        <p:txBody>
          <a:bodyPr/>
          <a:lstStyle/>
          <a:p>
            <a:fld id="{8D7E0C41-9C1A-477E-BEFF-BCC847A1DC8E}" type="slidenum">
              <a:rPr lang="en-NZ" smtClean="0"/>
              <a:pPr/>
              <a:t>20</a:t>
            </a:fld>
            <a:endParaRPr lang="en-NZ"/>
          </a:p>
        </p:txBody>
      </p:sp>
      <p:sp>
        <p:nvSpPr>
          <p:cNvPr id="5" name="TextBox 4"/>
          <p:cNvSpPr txBox="1"/>
          <p:nvPr/>
        </p:nvSpPr>
        <p:spPr>
          <a:xfrm>
            <a:off x="7812360" y="177961"/>
            <a:ext cx="1188640" cy="400110"/>
          </a:xfrm>
          <a:prstGeom prst="rect">
            <a:avLst/>
          </a:prstGeom>
          <a:noFill/>
          <a:ln>
            <a:solidFill>
              <a:srgbClr val="7030A0"/>
            </a:solidFill>
          </a:ln>
        </p:spPr>
        <p:txBody>
          <a:bodyPr wrap="square" rtlCol="0">
            <a:spAutoFit/>
          </a:bodyPr>
          <a:lstStyle/>
          <a:p>
            <a:pPr algn="ctr"/>
            <a:r>
              <a:rPr lang="en-NZ" sz="2000" b="1" dirty="0" smtClean="0">
                <a:solidFill>
                  <a:srgbClr val="7030A0"/>
                </a:solidFill>
              </a:rPr>
              <a:t>S1</a:t>
            </a:r>
            <a:endParaRPr lang="en-NZ" sz="2000" b="1" dirty="0">
              <a:solidFill>
                <a:srgbClr val="7030A0"/>
              </a:solidFill>
            </a:endParaRPr>
          </a:p>
        </p:txBody>
      </p:sp>
    </p:spTree>
    <p:extLst>
      <p:ext uri="{BB962C8B-B14F-4D97-AF65-F5344CB8AC3E}">
        <p14:creationId xmlns:p14="http://schemas.microsoft.com/office/powerpoint/2010/main" val="15516507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0839" y="404664"/>
            <a:ext cx="8229600" cy="1143000"/>
          </a:xfrm>
        </p:spPr>
        <p:txBody>
          <a:bodyPr>
            <a:normAutofit/>
          </a:bodyPr>
          <a:lstStyle/>
          <a:p>
            <a:r>
              <a:rPr lang="en-NZ" sz="3600" b="1" dirty="0">
                <a:solidFill>
                  <a:srgbClr val="00B0F0"/>
                </a:solidFill>
                <a:latin typeface="Arial Black" pitchFamily="34" charset="0"/>
                <a:ea typeface="+mn-ea"/>
                <a:cs typeface="+mn-cs"/>
              </a:rPr>
              <a:t>CAYAD Programme Objectives</a:t>
            </a:r>
          </a:p>
        </p:txBody>
      </p:sp>
      <p:sp>
        <p:nvSpPr>
          <p:cNvPr id="4" name="Slide Number Placeholder 3"/>
          <p:cNvSpPr>
            <a:spLocks noGrp="1"/>
          </p:cNvSpPr>
          <p:nvPr>
            <p:ph type="sldNum" sz="quarter" idx="12"/>
          </p:nvPr>
        </p:nvSpPr>
        <p:spPr/>
        <p:txBody>
          <a:bodyPr/>
          <a:lstStyle/>
          <a:p>
            <a:fld id="{8D7E0C41-9C1A-477E-BEFF-BCC847A1DC8E}" type="slidenum">
              <a:rPr lang="en-NZ" smtClean="0"/>
              <a:pPr/>
              <a:t>21</a:t>
            </a:fld>
            <a:endParaRPr lang="en-NZ"/>
          </a:p>
        </p:txBody>
      </p:sp>
      <p:sp>
        <p:nvSpPr>
          <p:cNvPr id="5" name="Rounded Rectangle 4"/>
          <p:cNvSpPr/>
          <p:nvPr/>
        </p:nvSpPr>
        <p:spPr>
          <a:xfrm>
            <a:off x="251520" y="3379286"/>
            <a:ext cx="2808312" cy="2736304"/>
          </a:xfrm>
          <a:prstGeom prst="roundRect">
            <a:avLst/>
          </a:prstGeom>
          <a:solidFill>
            <a:schemeClr val="accent5">
              <a:lumMod val="75000"/>
            </a:schemeClr>
          </a:solidFill>
          <a:ln>
            <a:noFill/>
          </a:ln>
          <a:effectLst>
            <a:outerShdw blurRad="101600" dist="38100" dir="8100000" algn="tr" rotWithShape="0">
              <a:schemeClr val="accent1">
                <a:lumMod val="50000"/>
                <a:alpha val="8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NZ" sz="2200" b="1" dirty="0" smtClean="0">
                <a:effectLst>
                  <a:outerShdw blurRad="38100" dist="38100" dir="2700000" algn="tl">
                    <a:srgbClr val="000000">
                      <a:alpha val="43137"/>
                    </a:srgbClr>
                  </a:outerShdw>
                </a:effectLst>
              </a:rPr>
              <a:t>Effective policies and practices to reduce alcohol </a:t>
            </a:r>
            <a:r>
              <a:rPr lang="en-NZ" sz="2200" b="1" dirty="0">
                <a:effectLst>
                  <a:outerShdw blurRad="38100" dist="38100" dir="2700000" algn="tl">
                    <a:srgbClr val="000000">
                      <a:alpha val="43137"/>
                    </a:srgbClr>
                  </a:outerShdw>
                </a:effectLst>
              </a:rPr>
              <a:t>and other drug related </a:t>
            </a:r>
            <a:r>
              <a:rPr lang="en-NZ" sz="2200" b="1" dirty="0" smtClean="0">
                <a:effectLst>
                  <a:outerShdw blurRad="38100" dist="38100" dir="2700000" algn="tl">
                    <a:srgbClr val="000000">
                      <a:alpha val="43137"/>
                    </a:srgbClr>
                  </a:outerShdw>
                </a:effectLst>
              </a:rPr>
              <a:t>harm adopted</a:t>
            </a:r>
            <a:endParaRPr lang="en-NZ" sz="2200" b="1" dirty="0">
              <a:effectLst>
                <a:outerShdw blurRad="38100" dist="38100" dir="2700000" algn="tl">
                  <a:srgbClr val="000000">
                    <a:alpha val="43137"/>
                  </a:srgbClr>
                </a:outerShdw>
              </a:effectLst>
            </a:endParaRPr>
          </a:p>
          <a:p>
            <a:pPr algn="ctr"/>
            <a:endParaRPr lang="en-NZ" dirty="0"/>
          </a:p>
        </p:txBody>
      </p:sp>
      <p:sp>
        <p:nvSpPr>
          <p:cNvPr id="6" name="Rounded Rectangle 5"/>
          <p:cNvSpPr/>
          <p:nvPr/>
        </p:nvSpPr>
        <p:spPr>
          <a:xfrm>
            <a:off x="3203848" y="3379341"/>
            <a:ext cx="2808312" cy="2736304"/>
          </a:xfrm>
          <a:prstGeom prst="roundRect">
            <a:avLst/>
          </a:prstGeom>
          <a:solidFill>
            <a:schemeClr val="accent2">
              <a:lumMod val="75000"/>
            </a:schemeClr>
          </a:solidFill>
          <a:ln>
            <a:noFill/>
          </a:ln>
          <a:effectLst>
            <a:outerShdw blurRad="101600" dist="38100" dir="8100000" algn="tr" rotWithShape="0">
              <a:schemeClr val="accent2">
                <a:lumMod val="50000"/>
                <a:alpha val="8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2200" b="1" dirty="0">
                <a:effectLst>
                  <a:outerShdw blurRad="38100" dist="38100" dir="2700000" algn="tl">
                    <a:srgbClr val="000000">
                      <a:alpha val="43137"/>
                    </a:srgbClr>
                  </a:outerShdw>
                </a:effectLst>
              </a:rPr>
              <a:t>Increased local capacity to support young people in education, employment and recreation</a:t>
            </a:r>
          </a:p>
        </p:txBody>
      </p:sp>
      <p:sp>
        <p:nvSpPr>
          <p:cNvPr id="7" name="Rounded Rectangle 6"/>
          <p:cNvSpPr/>
          <p:nvPr/>
        </p:nvSpPr>
        <p:spPr>
          <a:xfrm>
            <a:off x="6156176" y="3371908"/>
            <a:ext cx="2808312" cy="2736304"/>
          </a:xfrm>
          <a:prstGeom prst="roundRect">
            <a:avLst/>
          </a:prstGeom>
          <a:solidFill>
            <a:schemeClr val="accent6">
              <a:lumMod val="75000"/>
            </a:schemeClr>
          </a:solidFill>
          <a:ln>
            <a:noFill/>
          </a:ln>
          <a:effectLst>
            <a:outerShdw blurRad="101600" dist="38100" dir="8100000" algn="tr" rotWithShape="0">
              <a:schemeClr val="accent6">
                <a:lumMod val="50000"/>
                <a:alpha val="8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NZ" sz="2200" b="1" dirty="0">
                <a:effectLst>
                  <a:outerShdw blurRad="38100" dist="38100" dir="2700000" algn="tl">
                    <a:srgbClr val="000000">
                      <a:alpha val="43137"/>
                    </a:srgbClr>
                  </a:outerShdw>
                </a:effectLst>
              </a:rPr>
              <a:t>Reduced supply of alcohol and other drugs to young </a:t>
            </a:r>
            <a:r>
              <a:rPr lang="en-NZ" sz="2200" b="1" dirty="0" smtClean="0">
                <a:effectLst>
                  <a:outerShdw blurRad="38100" dist="38100" dir="2700000" algn="tl">
                    <a:srgbClr val="000000">
                      <a:alpha val="43137"/>
                    </a:srgbClr>
                  </a:outerShdw>
                </a:effectLst>
              </a:rPr>
              <a:t>people</a:t>
            </a:r>
            <a:endParaRPr lang="en-NZ" sz="2200" b="1" dirty="0">
              <a:effectLst>
                <a:outerShdw blurRad="38100" dist="38100" dir="2700000" algn="tl">
                  <a:srgbClr val="000000">
                    <a:alpha val="43137"/>
                  </a:srgbClr>
                </a:outerShdw>
              </a:effectLst>
            </a:endParaRPr>
          </a:p>
        </p:txBody>
      </p:sp>
      <p:sp>
        <p:nvSpPr>
          <p:cNvPr id="8" name="Rounded Rectangle 7"/>
          <p:cNvSpPr/>
          <p:nvPr/>
        </p:nvSpPr>
        <p:spPr>
          <a:xfrm>
            <a:off x="917594" y="1844824"/>
            <a:ext cx="7380820" cy="1080120"/>
          </a:xfrm>
          <a:prstGeom prst="roundRect">
            <a:avLst/>
          </a:prstGeom>
          <a:solidFill>
            <a:schemeClr val="bg1">
              <a:lumMod val="50000"/>
            </a:schemeClr>
          </a:solidFill>
          <a:ln>
            <a:noFill/>
          </a:ln>
          <a:effectLst>
            <a:outerShdw blurRad="101600" dist="38100" dir="8100000" algn="tr" rotWithShape="0">
              <a:schemeClr val="tx1">
                <a:lumMod val="65000"/>
                <a:lumOff val="35000"/>
                <a:alpha val="8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2200" b="1" dirty="0">
                <a:effectLst>
                  <a:outerShdw blurRad="38100" dist="38100" dir="2700000" algn="tl">
                    <a:srgbClr val="000000">
                      <a:alpha val="43137"/>
                    </a:srgbClr>
                  </a:outerShdw>
                </a:effectLst>
              </a:rPr>
              <a:t>Increased informed community discussion and debate about issues related to alcohol and other </a:t>
            </a:r>
            <a:r>
              <a:rPr lang="en-NZ" sz="2200" b="1" dirty="0" smtClean="0">
                <a:effectLst>
                  <a:outerShdw blurRad="38100" dist="38100" dir="2700000" algn="tl">
                    <a:srgbClr val="000000">
                      <a:alpha val="43137"/>
                    </a:srgbClr>
                  </a:outerShdw>
                </a:effectLst>
              </a:rPr>
              <a:t>drugs</a:t>
            </a:r>
            <a:endParaRPr lang="en-NZ" sz="22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1794959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sz="4200" dirty="0" smtClean="0">
                <a:solidFill>
                  <a:schemeClr val="accent5">
                    <a:lumMod val="75000"/>
                  </a:schemeClr>
                </a:solidFill>
              </a:rPr>
              <a:t>Day One Overview</a:t>
            </a:r>
            <a:endParaRPr lang="en-NZ" sz="4200" dirty="0">
              <a:solidFill>
                <a:schemeClr val="accent5">
                  <a:lumMod val="75000"/>
                </a:schemeClr>
              </a:solidFill>
            </a:endParaRPr>
          </a:p>
        </p:txBody>
      </p:sp>
      <p:sp>
        <p:nvSpPr>
          <p:cNvPr id="3" name="Content Placeholder 2"/>
          <p:cNvSpPr>
            <a:spLocks noGrp="1"/>
          </p:cNvSpPr>
          <p:nvPr>
            <p:ph idx="1"/>
          </p:nvPr>
        </p:nvSpPr>
        <p:spPr>
          <a:xfrm>
            <a:off x="899592" y="1600200"/>
            <a:ext cx="7787208" cy="4925144"/>
          </a:xfrm>
        </p:spPr>
        <p:txBody>
          <a:bodyPr>
            <a:normAutofit fontScale="70000" lnSpcReduction="20000"/>
          </a:bodyPr>
          <a:lstStyle/>
          <a:p>
            <a:pPr marL="0" lvl="0" indent="0">
              <a:buNone/>
            </a:pPr>
            <a:r>
              <a:rPr lang="en-NZ" i="1" dirty="0" err="1" smtClean="0">
                <a:solidFill>
                  <a:schemeClr val="accent5">
                    <a:lumMod val="75000"/>
                  </a:schemeClr>
                </a:solidFill>
              </a:rPr>
              <a:t>Mihi</a:t>
            </a:r>
            <a:r>
              <a:rPr lang="en-NZ" i="1" dirty="0" smtClean="0">
                <a:solidFill>
                  <a:schemeClr val="accent5">
                    <a:lumMod val="75000"/>
                  </a:schemeClr>
                </a:solidFill>
              </a:rPr>
              <a:t> </a:t>
            </a:r>
            <a:r>
              <a:rPr lang="en-NZ" i="1" dirty="0" err="1" smtClean="0">
                <a:solidFill>
                  <a:schemeClr val="accent5">
                    <a:lumMod val="75000"/>
                  </a:schemeClr>
                </a:solidFill>
              </a:rPr>
              <a:t>Whakatau</a:t>
            </a:r>
            <a:r>
              <a:rPr lang="en-NZ" i="1" dirty="0" smtClean="0">
                <a:solidFill>
                  <a:schemeClr val="accent5">
                    <a:lumMod val="75000"/>
                  </a:schemeClr>
                </a:solidFill>
              </a:rPr>
              <a:t> </a:t>
            </a:r>
            <a:r>
              <a:rPr lang="en-NZ" i="1" dirty="0">
                <a:solidFill>
                  <a:schemeClr val="accent5">
                    <a:lumMod val="75000"/>
                  </a:schemeClr>
                </a:solidFill>
              </a:rPr>
              <a:t>– </a:t>
            </a:r>
            <a:r>
              <a:rPr lang="en-NZ" i="1" dirty="0" smtClean="0">
                <a:solidFill>
                  <a:schemeClr val="accent5">
                    <a:lumMod val="75000"/>
                  </a:schemeClr>
                </a:solidFill>
              </a:rPr>
              <a:t>9.00</a:t>
            </a:r>
            <a:endParaRPr lang="en-NZ" i="1" dirty="0">
              <a:solidFill>
                <a:schemeClr val="accent5">
                  <a:lumMod val="75000"/>
                </a:schemeClr>
              </a:solidFill>
            </a:endParaRPr>
          </a:p>
          <a:p>
            <a:pPr marL="0" indent="0">
              <a:buNone/>
            </a:pPr>
            <a:r>
              <a:rPr lang="en-AU" b="1" dirty="0" smtClean="0">
                <a:solidFill>
                  <a:schemeClr val="tx2"/>
                </a:solidFill>
              </a:rPr>
              <a:t>9.20	</a:t>
            </a:r>
            <a:r>
              <a:rPr lang="en-AU" b="1" dirty="0" err="1" smtClean="0">
                <a:solidFill>
                  <a:schemeClr val="tx2"/>
                </a:solidFill>
              </a:rPr>
              <a:t>Whakawhanaungatanga</a:t>
            </a:r>
            <a:endParaRPr lang="en-NZ" b="1" dirty="0" smtClean="0">
              <a:solidFill>
                <a:schemeClr val="tx2"/>
              </a:solidFill>
            </a:endParaRPr>
          </a:p>
          <a:p>
            <a:pPr marL="0" indent="0">
              <a:buNone/>
            </a:pPr>
            <a:r>
              <a:rPr lang="en-NZ" b="1" dirty="0" smtClean="0">
                <a:solidFill>
                  <a:schemeClr val="tx2"/>
                </a:solidFill>
              </a:rPr>
              <a:t>	Overview of CAYAD </a:t>
            </a:r>
          </a:p>
          <a:p>
            <a:pPr marL="0" indent="0">
              <a:buNone/>
            </a:pPr>
            <a:r>
              <a:rPr lang="en-AU" b="1" dirty="0" smtClean="0">
                <a:solidFill>
                  <a:schemeClr val="tx2"/>
                </a:solidFill>
              </a:rPr>
              <a:t>	Alcohol and other drugs &amp; young people in Aotearoa</a:t>
            </a:r>
            <a:endParaRPr lang="en-NZ" b="1" dirty="0" smtClean="0">
              <a:solidFill>
                <a:schemeClr val="tx2"/>
              </a:solidFill>
            </a:endParaRPr>
          </a:p>
          <a:p>
            <a:pPr marL="0" indent="0">
              <a:buNone/>
            </a:pPr>
            <a:endParaRPr lang="en-AU" b="1" dirty="0" smtClean="0">
              <a:solidFill>
                <a:schemeClr val="tx2"/>
              </a:solidFill>
            </a:endParaRPr>
          </a:p>
          <a:p>
            <a:pPr marL="0" indent="0">
              <a:buNone/>
            </a:pPr>
            <a:r>
              <a:rPr lang="en-NZ" i="1" dirty="0">
                <a:solidFill>
                  <a:schemeClr val="accent5">
                    <a:lumMod val="75000"/>
                  </a:schemeClr>
                </a:solidFill>
              </a:rPr>
              <a:t>Morning tea – 11.00</a:t>
            </a:r>
          </a:p>
          <a:p>
            <a:pPr marL="0" indent="0">
              <a:buNone/>
            </a:pPr>
            <a:r>
              <a:rPr lang="en-NZ" b="1" dirty="0" smtClean="0">
                <a:solidFill>
                  <a:schemeClr val="tx2"/>
                </a:solidFill>
              </a:rPr>
              <a:t>11.20:	Population Health </a:t>
            </a:r>
          </a:p>
          <a:p>
            <a:pPr marL="0" indent="0">
              <a:buNone/>
            </a:pPr>
            <a:r>
              <a:rPr lang="en-NZ" b="1" dirty="0" smtClean="0">
                <a:solidFill>
                  <a:schemeClr val="tx2"/>
                </a:solidFill>
              </a:rPr>
              <a:t>	Effective Community </a:t>
            </a:r>
            <a:r>
              <a:rPr lang="en-NZ" b="1" dirty="0">
                <a:solidFill>
                  <a:schemeClr val="tx2"/>
                </a:solidFill>
              </a:rPr>
              <a:t>Action </a:t>
            </a:r>
            <a:endParaRPr lang="en-NZ" b="1" dirty="0" smtClean="0">
              <a:solidFill>
                <a:schemeClr val="tx2"/>
              </a:solidFill>
            </a:endParaRPr>
          </a:p>
          <a:p>
            <a:pPr marL="0" lvl="0" indent="0">
              <a:buNone/>
            </a:pPr>
            <a:r>
              <a:rPr lang="en-NZ" b="1" dirty="0" smtClean="0">
                <a:solidFill>
                  <a:schemeClr val="tx2"/>
                </a:solidFill>
              </a:rPr>
              <a:t>	Introduction </a:t>
            </a:r>
            <a:r>
              <a:rPr lang="en-NZ" b="1" dirty="0">
                <a:solidFill>
                  <a:schemeClr val="tx2"/>
                </a:solidFill>
              </a:rPr>
              <a:t>to </a:t>
            </a:r>
            <a:r>
              <a:rPr lang="en-NZ" b="1" dirty="0" smtClean="0">
                <a:solidFill>
                  <a:schemeClr val="tx2"/>
                </a:solidFill>
              </a:rPr>
              <a:t>RBA and reporting</a:t>
            </a:r>
            <a:endParaRPr lang="en-NZ" dirty="0">
              <a:solidFill>
                <a:schemeClr val="tx2"/>
              </a:solidFill>
            </a:endParaRPr>
          </a:p>
          <a:p>
            <a:pPr marL="0" indent="0">
              <a:buNone/>
            </a:pPr>
            <a:r>
              <a:rPr lang="en-NZ" i="1" dirty="0" smtClean="0">
                <a:solidFill>
                  <a:schemeClr val="tx2"/>
                </a:solidFill>
              </a:rPr>
              <a:t/>
            </a:r>
            <a:br>
              <a:rPr lang="en-NZ" i="1" dirty="0" smtClean="0">
                <a:solidFill>
                  <a:schemeClr val="tx2"/>
                </a:solidFill>
              </a:rPr>
            </a:br>
            <a:r>
              <a:rPr lang="en-NZ" i="1" dirty="0" smtClean="0">
                <a:solidFill>
                  <a:schemeClr val="accent5">
                    <a:lumMod val="75000"/>
                  </a:schemeClr>
                </a:solidFill>
              </a:rPr>
              <a:t>Lunch – 1.30 </a:t>
            </a:r>
            <a:endParaRPr lang="en-NZ" i="1" dirty="0">
              <a:solidFill>
                <a:schemeClr val="accent5">
                  <a:lumMod val="75000"/>
                </a:schemeClr>
              </a:solidFill>
            </a:endParaRPr>
          </a:p>
          <a:p>
            <a:pPr marL="0" lvl="0" indent="0">
              <a:buNone/>
            </a:pPr>
            <a:r>
              <a:rPr lang="en-NZ" sz="3100" b="1" dirty="0" smtClean="0">
                <a:solidFill>
                  <a:schemeClr val="tx2"/>
                </a:solidFill>
              </a:rPr>
              <a:t>2.30	Planning CAYAD projects</a:t>
            </a:r>
          </a:p>
          <a:p>
            <a:pPr marL="0" lvl="0" indent="0">
              <a:buNone/>
            </a:pPr>
            <a:r>
              <a:rPr lang="en-AU" sz="3100" b="1" dirty="0" smtClean="0">
                <a:solidFill>
                  <a:schemeClr val="tx2"/>
                </a:solidFill>
              </a:rPr>
              <a:t>4.30	Departure</a:t>
            </a:r>
            <a:endParaRPr lang="en-NZ" sz="3100" b="1" dirty="0">
              <a:solidFill>
                <a:schemeClr val="tx2"/>
              </a:solidFill>
            </a:endParaRPr>
          </a:p>
          <a:p>
            <a:pPr marL="0" lvl="0" indent="0" algn="ctr">
              <a:buNone/>
            </a:pPr>
            <a:endParaRPr lang="en-NZ" dirty="0">
              <a:solidFill>
                <a:schemeClr val="tx2"/>
              </a:solidFill>
            </a:endParaRPr>
          </a:p>
          <a:p>
            <a:endParaRPr lang="en-NZ" dirty="0"/>
          </a:p>
        </p:txBody>
      </p:sp>
    </p:spTree>
    <p:extLst>
      <p:ext uri="{BB962C8B-B14F-4D97-AF65-F5344CB8AC3E}">
        <p14:creationId xmlns:p14="http://schemas.microsoft.com/office/powerpoint/2010/main" val="14984633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183" y="188640"/>
            <a:ext cx="8939336" cy="1143000"/>
          </a:xfrm>
        </p:spPr>
        <p:txBody>
          <a:bodyPr>
            <a:noAutofit/>
          </a:bodyPr>
          <a:lstStyle/>
          <a:p>
            <a:r>
              <a:rPr lang="en-NZ" dirty="0" err="1" smtClean="0">
                <a:solidFill>
                  <a:srgbClr val="003366"/>
                </a:solidFill>
                <a:effectLst>
                  <a:outerShdw blurRad="38100" dist="38100" dir="2700000" algn="tl">
                    <a:srgbClr val="000000">
                      <a:alpha val="43137"/>
                    </a:srgbClr>
                  </a:outerShdw>
                </a:effectLst>
              </a:rPr>
              <a:t>Haere</a:t>
            </a:r>
            <a:r>
              <a:rPr lang="en-NZ" dirty="0" smtClean="0">
                <a:solidFill>
                  <a:srgbClr val="003366"/>
                </a:solidFill>
                <a:effectLst>
                  <a:outerShdw blurRad="38100" dist="38100" dir="2700000" algn="tl">
                    <a:srgbClr val="000000">
                      <a:alpha val="43137"/>
                    </a:srgbClr>
                  </a:outerShdw>
                </a:effectLst>
              </a:rPr>
              <a:t> </a:t>
            </a:r>
            <a:r>
              <a:rPr lang="en-NZ" dirty="0" err="1" smtClean="0">
                <a:solidFill>
                  <a:srgbClr val="003366"/>
                </a:solidFill>
                <a:effectLst>
                  <a:outerShdw blurRad="38100" dist="38100" dir="2700000" algn="tl">
                    <a:srgbClr val="000000">
                      <a:alpha val="43137"/>
                    </a:srgbClr>
                  </a:outerShdw>
                </a:effectLst>
              </a:rPr>
              <a:t>mai</a:t>
            </a:r>
            <a:r>
              <a:rPr lang="en-NZ" dirty="0" smtClean="0">
                <a:solidFill>
                  <a:srgbClr val="003366"/>
                </a:solidFill>
                <a:effectLst>
                  <a:outerShdw blurRad="38100" dist="38100" dir="2700000" algn="tl">
                    <a:srgbClr val="000000">
                      <a:alpha val="43137"/>
                    </a:srgbClr>
                  </a:outerShdw>
                </a:effectLst>
              </a:rPr>
              <a:t> </a:t>
            </a:r>
            <a:r>
              <a:rPr lang="en-NZ" dirty="0" err="1" smtClean="0">
                <a:solidFill>
                  <a:srgbClr val="003366"/>
                </a:solidFill>
                <a:effectLst>
                  <a:outerShdw blurRad="38100" dist="38100" dir="2700000" algn="tl">
                    <a:srgbClr val="000000">
                      <a:alpha val="43137"/>
                    </a:srgbClr>
                  </a:outerShdw>
                </a:effectLst>
              </a:rPr>
              <a:t>ki</a:t>
            </a:r>
            <a:r>
              <a:rPr lang="en-NZ" dirty="0" smtClean="0">
                <a:solidFill>
                  <a:srgbClr val="003366"/>
                </a:solidFill>
                <a:effectLst>
                  <a:outerShdw blurRad="38100" dist="38100" dir="2700000" algn="tl">
                    <a:srgbClr val="000000">
                      <a:alpha val="43137"/>
                    </a:srgbClr>
                  </a:outerShdw>
                </a:effectLst>
              </a:rPr>
              <a:t> </a:t>
            </a:r>
            <a:r>
              <a:rPr lang="en-NZ" dirty="0" err="1" smtClean="0">
                <a:solidFill>
                  <a:srgbClr val="003366"/>
                </a:solidFill>
                <a:effectLst>
                  <a:outerShdw blurRad="38100" dist="38100" dir="2700000" algn="tl">
                    <a:srgbClr val="000000">
                      <a:alpha val="43137"/>
                    </a:srgbClr>
                  </a:outerShdw>
                </a:effectLst>
              </a:rPr>
              <a:t>te</a:t>
            </a:r>
            <a:r>
              <a:rPr lang="en-NZ" dirty="0" smtClean="0">
                <a:solidFill>
                  <a:srgbClr val="003366"/>
                </a:solidFill>
                <a:effectLst>
                  <a:outerShdw blurRad="38100" dist="38100" dir="2700000" algn="tl">
                    <a:srgbClr val="000000">
                      <a:alpha val="43137"/>
                    </a:srgbClr>
                  </a:outerShdw>
                </a:effectLst>
              </a:rPr>
              <a:t> </a:t>
            </a:r>
            <a:r>
              <a:rPr lang="en-NZ" dirty="0" err="1" smtClean="0">
                <a:solidFill>
                  <a:srgbClr val="003366"/>
                </a:solidFill>
                <a:effectLst>
                  <a:outerShdw blurRad="38100" dist="38100" dir="2700000" algn="tl">
                    <a:srgbClr val="000000">
                      <a:alpha val="43137"/>
                    </a:srgbClr>
                  </a:outerShdw>
                </a:effectLst>
              </a:rPr>
              <a:t>whānau</a:t>
            </a:r>
            <a:r>
              <a:rPr lang="en-NZ" dirty="0" smtClean="0">
                <a:solidFill>
                  <a:srgbClr val="003366"/>
                </a:solidFill>
                <a:effectLst>
                  <a:outerShdw blurRad="38100" dist="38100" dir="2700000" algn="tl">
                    <a:srgbClr val="000000">
                      <a:alpha val="43137"/>
                    </a:srgbClr>
                  </a:outerShdw>
                </a:effectLst>
              </a:rPr>
              <a:t> o CAYAD</a:t>
            </a:r>
            <a:endParaRPr lang="en-NZ" dirty="0">
              <a:solidFill>
                <a:srgbClr val="003366"/>
              </a:solidFill>
              <a:effectLst>
                <a:outerShdw blurRad="38100" dist="38100" dir="2700000" algn="tl">
                  <a:srgbClr val="000000">
                    <a:alpha val="43137"/>
                  </a:srgbClr>
                </a:outerShdw>
              </a:effectLst>
            </a:endParaRPr>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25033" y="1435770"/>
            <a:ext cx="9807769" cy="5521622"/>
          </a:xfrm>
        </p:spPr>
      </p:pic>
      <p:sp>
        <p:nvSpPr>
          <p:cNvPr id="4" name="Slide Number Placeholder 3"/>
          <p:cNvSpPr>
            <a:spLocks noGrp="1"/>
          </p:cNvSpPr>
          <p:nvPr>
            <p:ph type="sldNum" sz="quarter" idx="12"/>
          </p:nvPr>
        </p:nvSpPr>
        <p:spPr/>
        <p:txBody>
          <a:bodyPr/>
          <a:lstStyle/>
          <a:p>
            <a:fld id="{8D7E0C41-9C1A-477E-BEFF-BCC847A1DC8E}" type="slidenum">
              <a:rPr lang="en-NZ" smtClean="0"/>
              <a:pPr/>
              <a:t>4</a:t>
            </a:fld>
            <a:endParaRPr lang="en-NZ"/>
          </a:p>
        </p:txBody>
      </p:sp>
    </p:spTree>
    <p:extLst>
      <p:ext uri="{BB962C8B-B14F-4D97-AF65-F5344CB8AC3E}">
        <p14:creationId xmlns:p14="http://schemas.microsoft.com/office/powerpoint/2010/main" val="32722913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History of CAYAD</a:t>
            </a:r>
            <a:endParaRPr lang="en-NZ" dirty="0"/>
          </a:p>
        </p:txBody>
      </p:sp>
      <p:pic>
        <p:nvPicPr>
          <p:cNvPr id="4" name="Content Placeholder 5" descr="cayad_hopuhopu.jp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137566" y="1600200"/>
            <a:ext cx="6868868"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74705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NZ"/>
          </a:p>
        </p:txBody>
      </p:sp>
      <p:sp>
        <p:nvSpPr>
          <p:cNvPr id="3" name="Content Placeholder 2"/>
          <p:cNvSpPr>
            <a:spLocks noGrp="1"/>
          </p:cNvSpPr>
          <p:nvPr>
            <p:ph idx="1"/>
          </p:nvPr>
        </p:nvSpPr>
        <p:spPr/>
        <p:txBody>
          <a:bodyPr/>
          <a:lstStyle/>
          <a:p>
            <a:endParaRPr lang="en-NZ"/>
          </a:p>
        </p:txBody>
      </p:sp>
      <p:pic>
        <p:nvPicPr>
          <p:cNvPr id="4" name="Picture 3"/>
          <p:cNvPicPr>
            <a:picLocks noChangeAspect="1"/>
          </p:cNvPicPr>
          <p:nvPr/>
        </p:nvPicPr>
        <p:blipFill>
          <a:blip r:embed="rId3"/>
          <a:stretch>
            <a:fillRect/>
          </a:stretch>
        </p:blipFill>
        <p:spPr>
          <a:xfrm>
            <a:off x="-6629" y="332656"/>
            <a:ext cx="9239341" cy="6185112"/>
          </a:xfrm>
          <a:prstGeom prst="rect">
            <a:avLst/>
          </a:prstGeom>
        </p:spPr>
      </p:pic>
    </p:spTree>
    <p:extLst>
      <p:ext uri="{BB962C8B-B14F-4D97-AF65-F5344CB8AC3E}">
        <p14:creationId xmlns:p14="http://schemas.microsoft.com/office/powerpoint/2010/main" val="19622899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45840" y="1052736"/>
            <a:ext cx="7560840" cy="4896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7812360" y="177961"/>
            <a:ext cx="1188640" cy="400110"/>
          </a:xfrm>
          <a:prstGeom prst="rect">
            <a:avLst/>
          </a:prstGeom>
          <a:noFill/>
          <a:ln>
            <a:solidFill>
              <a:srgbClr val="7030A0"/>
            </a:solidFill>
          </a:ln>
        </p:spPr>
        <p:txBody>
          <a:bodyPr wrap="square" rtlCol="0">
            <a:spAutoFit/>
          </a:bodyPr>
          <a:lstStyle/>
          <a:p>
            <a:pPr algn="ctr"/>
            <a:r>
              <a:rPr lang="en-NZ" sz="2000" b="1" dirty="0" smtClean="0">
                <a:solidFill>
                  <a:srgbClr val="7030A0"/>
                </a:solidFill>
              </a:rPr>
              <a:t>S1 – P.6</a:t>
            </a:r>
            <a:endParaRPr lang="en-NZ" sz="2000" b="1" dirty="0">
              <a:solidFill>
                <a:srgbClr val="7030A0"/>
              </a:solidFill>
            </a:endParaRPr>
          </a:p>
        </p:txBody>
      </p:sp>
    </p:spTree>
    <p:extLst>
      <p:ext uri="{BB962C8B-B14F-4D97-AF65-F5344CB8AC3E}">
        <p14:creationId xmlns:p14="http://schemas.microsoft.com/office/powerpoint/2010/main" val="36344739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554" name="Rectangle 2"/>
          <p:cNvSpPr>
            <a:spLocks noGrp="1" noChangeArrowheads="1"/>
          </p:cNvSpPr>
          <p:nvPr>
            <p:ph type="title"/>
          </p:nvPr>
        </p:nvSpPr>
        <p:spPr>
          <a:xfrm>
            <a:off x="287524" y="116632"/>
            <a:ext cx="8568952" cy="1066130"/>
          </a:xfrm>
        </p:spPr>
        <p:txBody>
          <a:bodyPr>
            <a:noAutofit/>
          </a:bodyPr>
          <a:lstStyle/>
          <a:p>
            <a:r>
              <a:rPr lang="en-GB" sz="4200" dirty="0">
                <a:solidFill>
                  <a:schemeClr val="accent5">
                    <a:lumMod val="75000"/>
                  </a:schemeClr>
                </a:solidFill>
              </a:rPr>
              <a:t>Who does CAYAD </a:t>
            </a:r>
            <a:r>
              <a:rPr lang="en-GB" sz="4200" dirty="0" smtClean="0">
                <a:solidFill>
                  <a:schemeClr val="accent5">
                    <a:lumMod val="75000"/>
                  </a:schemeClr>
                </a:solidFill>
              </a:rPr>
              <a:t>aim to reach?</a:t>
            </a:r>
            <a:endParaRPr lang="en-GB" sz="4200" dirty="0">
              <a:solidFill>
                <a:schemeClr val="accent5">
                  <a:lumMod val="75000"/>
                </a:schemeClr>
              </a:solidFill>
            </a:endParaRPr>
          </a:p>
        </p:txBody>
      </p:sp>
      <p:grpSp>
        <p:nvGrpSpPr>
          <p:cNvPr id="407556" name="Group 4"/>
          <p:cNvGrpSpPr>
            <a:grpSpLocks noChangeAspect="1"/>
          </p:cNvGrpSpPr>
          <p:nvPr/>
        </p:nvGrpSpPr>
        <p:grpSpPr bwMode="auto">
          <a:xfrm>
            <a:off x="722825" y="891018"/>
            <a:ext cx="7296426" cy="5807359"/>
            <a:chOff x="1892" y="3352"/>
            <a:chExt cx="7670" cy="6240"/>
          </a:xfrm>
        </p:grpSpPr>
        <p:sp>
          <p:nvSpPr>
            <p:cNvPr id="407557" name="AutoShape 5"/>
            <p:cNvSpPr>
              <a:spLocks noChangeAspect="1" noChangeArrowheads="1"/>
            </p:cNvSpPr>
            <p:nvPr/>
          </p:nvSpPr>
          <p:spPr bwMode="auto">
            <a:xfrm>
              <a:off x="1892" y="3352"/>
              <a:ext cx="7670" cy="6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NZ">
                <a:solidFill>
                  <a:prstClr val="black"/>
                </a:solidFill>
              </a:endParaRPr>
            </a:p>
          </p:txBody>
        </p:sp>
        <p:sp>
          <p:nvSpPr>
            <p:cNvPr id="407558" name="AutoShape 6"/>
            <p:cNvSpPr>
              <a:spLocks noChangeArrowheads="1"/>
            </p:cNvSpPr>
            <p:nvPr/>
          </p:nvSpPr>
          <p:spPr bwMode="auto">
            <a:xfrm>
              <a:off x="1892" y="3992"/>
              <a:ext cx="7670" cy="5440"/>
            </a:xfrm>
            <a:prstGeom prst="flowChartMerge">
              <a:avLst/>
            </a:prstGeom>
            <a:solidFill>
              <a:srgbClr val="FFFFFF"/>
            </a:solidFill>
            <a:ln w="9525">
              <a:solidFill>
                <a:srgbClr val="000000"/>
              </a:solidFill>
              <a:miter lim="800000"/>
              <a:headEnd/>
              <a:tailEnd/>
            </a:ln>
          </p:spPr>
          <p:txBody>
            <a:bodyPr/>
            <a:lstStyle/>
            <a:p>
              <a:endParaRPr lang="en-NZ">
                <a:solidFill>
                  <a:prstClr val="black"/>
                </a:solidFill>
              </a:endParaRPr>
            </a:p>
          </p:txBody>
        </p:sp>
        <p:sp>
          <p:nvSpPr>
            <p:cNvPr id="407559" name="Line 7"/>
            <p:cNvSpPr>
              <a:spLocks noChangeShapeType="1"/>
            </p:cNvSpPr>
            <p:nvPr/>
          </p:nvSpPr>
          <p:spPr bwMode="auto">
            <a:xfrm>
              <a:off x="2831" y="5272"/>
              <a:ext cx="5792"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NZ">
                <a:solidFill>
                  <a:prstClr val="black"/>
                </a:solidFill>
              </a:endParaRPr>
            </a:p>
          </p:txBody>
        </p:sp>
        <p:sp>
          <p:nvSpPr>
            <p:cNvPr id="407560" name="Line 8"/>
            <p:cNvSpPr>
              <a:spLocks noChangeShapeType="1"/>
            </p:cNvSpPr>
            <p:nvPr/>
          </p:nvSpPr>
          <p:spPr bwMode="auto">
            <a:xfrm>
              <a:off x="3927" y="6872"/>
              <a:ext cx="36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NZ">
                <a:solidFill>
                  <a:prstClr val="black"/>
                </a:solidFill>
              </a:endParaRPr>
            </a:p>
          </p:txBody>
        </p:sp>
        <p:sp>
          <p:nvSpPr>
            <p:cNvPr id="407561" name="Text Box 9"/>
            <p:cNvSpPr txBox="1">
              <a:spLocks noChangeArrowheads="1"/>
            </p:cNvSpPr>
            <p:nvPr/>
          </p:nvSpPr>
          <p:spPr bwMode="auto">
            <a:xfrm>
              <a:off x="4710" y="7032"/>
              <a:ext cx="2034" cy="96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NZ" sz="1600" dirty="0">
                  <a:solidFill>
                    <a:prstClr val="black"/>
                  </a:solidFill>
                </a:rPr>
                <a:t>Tertiary prevention: people already affected by the problem</a:t>
              </a:r>
              <a:endParaRPr lang="en-GB" sz="1600" dirty="0">
                <a:solidFill>
                  <a:prstClr val="black"/>
                </a:solidFill>
              </a:endParaRPr>
            </a:p>
          </p:txBody>
        </p:sp>
        <p:sp>
          <p:nvSpPr>
            <p:cNvPr id="407562" name="Text Box 10"/>
            <p:cNvSpPr txBox="1">
              <a:spLocks noChangeArrowheads="1"/>
            </p:cNvSpPr>
            <p:nvPr/>
          </p:nvSpPr>
          <p:spPr bwMode="auto">
            <a:xfrm>
              <a:off x="3633" y="5592"/>
              <a:ext cx="4051" cy="8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NZ" sz="1600" dirty="0" smtClean="0">
                  <a:solidFill>
                    <a:prstClr val="black"/>
                  </a:solidFill>
                </a:rPr>
                <a:t>Secondary: for people at risk or</a:t>
              </a:r>
            </a:p>
            <a:p>
              <a:pPr algn="ctr"/>
              <a:r>
                <a:rPr lang="en-NZ" sz="1600" dirty="0" smtClean="0">
                  <a:solidFill>
                    <a:prstClr val="black"/>
                  </a:solidFill>
                </a:rPr>
                <a:t>already using alcohol or other drugs</a:t>
              </a:r>
              <a:endParaRPr lang="en-GB" sz="1600" dirty="0">
                <a:solidFill>
                  <a:prstClr val="black"/>
                </a:solidFill>
              </a:endParaRPr>
            </a:p>
          </p:txBody>
        </p:sp>
        <p:sp>
          <p:nvSpPr>
            <p:cNvPr id="407563" name="Text Box 11"/>
            <p:cNvSpPr txBox="1">
              <a:spLocks noChangeArrowheads="1"/>
            </p:cNvSpPr>
            <p:nvPr/>
          </p:nvSpPr>
          <p:spPr bwMode="auto">
            <a:xfrm>
              <a:off x="2610" y="4240"/>
              <a:ext cx="5792" cy="640"/>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NZ" sz="1600" dirty="0">
                  <a:solidFill>
                    <a:prstClr val="black"/>
                  </a:solidFill>
                </a:rPr>
                <a:t>Primary prevention: focus </a:t>
              </a:r>
              <a:r>
                <a:rPr lang="en-NZ" sz="1600" dirty="0" smtClean="0">
                  <a:solidFill>
                    <a:prstClr val="black"/>
                  </a:solidFill>
                </a:rPr>
                <a:t>on populations</a:t>
              </a:r>
            </a:p>
            <a:p>
              <a:pPr algn="ctr"/>
              <a:endParaRPr lang="en-NZ" sz="1100" dirty="0" smtClean="0">
                <a:solidFill>
                  <a:prstClr val="black"/>
                </a:solidFill>
              </a:endParaRPr>
            </a:p>
          </p:txBody>
        </p:sp>
      </p:grpSp>
      <p:sp>
        <p:nvSpPr>
          <p:cNvPr id="12" name="Slide Number Placeholder 11"/>
          <p:cNvSpPr>
            <a:spLocks noGrp="1"/>
          </p:cNvSpPr>
          <p:nvPr>
            <p:ph type="sldNum" sz="quarter" idx="12"/>
          </p:nvPr>
        </p:nvSpPr>
        <p:spPr/>
        <p:txBody>
          <a:bodyPr/>
          <a:lstStyle/>
          <a:p>
            <a:fld id="{8D7E0C41-9C1A-477E-BEFF-BCC847A1DC8E}" type="slidenum">
              <a:rPr lang="en-NZ" smtClean="0">
                <a:solidFill>
                  <a:prstClr val="black">
                    <a:tint val="75000"/>
                  </a:prstClr>
                </a:solidFill>
              </a:rPr>
              <a:pPr/>
              <a:t>8</a:t>
            </a:fld>
            <a:endParaRPr lang="en-NZ">
              <a:solidFill>
                <a:prstClr val="black">
                  <a:tint val="75000"/>
                </a:prstClr>
              </a:solidFill>
            </a:endParaRPr>
          </a:p>
        </p:txBody>
      </p:sp>
      <p:sp>
        <p:nvSpPr>
          <p:cNvPr id="2" name="Rectangle 1"/>
          <p:cNvSpPr/>
          <p:nvPr/>
        </p:nvSpPr>
        <p:spPr>
          <a:xfrm>
            <a:off x="3265187" y="2153326"/>
            <a:ext cx="2426558" cy="400110"/>
          </a:xfrm>
          <a:prstGeom prst="rect">
            <a:avLst/>
          </a:prstGeom>
        </p:spPr>
        <p:txBody>
          <a:bodyPr wrap="square">
            <a:spAutoFit/>
          </a:bodyPr>
          <a:lstStyle/>
          <a:p>
            <a:pPr algn="ctr"/>
            <a:r>
              <a:rPr lang="en-NZ" sz="2000" b="1" dirty="0" smtClean="0">
                <a:solidFill>
                  <a:srgbClr val="FF0000"/>
                </a:solidFill>
              </a:rPr>
              <a:t>CAYAD</a:t>
            </a:r>
            <a:endParaRPr lang="en-GB" sz="2000" b="1" dirty="0">
              <a:solidFill>
                <a:srgbClr val="FF0000"/>
              </a:solidFill>
            </a:endParaRPr>
          </a:p>
        </p:txBody>
      </p:sp>
      <p:pic>
        <p:nvPicPr>
          <p:cNvPr id="1028" name="Picture 4" descr="C:\Users\Steve\AppData\Local\Microsoft\Windows\INetCache\IE\0Y222OI3\stick-man-tired-11590-large[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70076" y="5462911"/>
            <a:ext cx="401924" cy="73150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Steve\AppData\Local\Microsoft\Windows\INetCache\IE\BG82HXIX\clipart_of_16510_sm_2[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67362" y="904530"/>
            <a:ext cx="1752141" cy="175214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5" descr="C:\Users\Steve\AppData\Local\Microsoft\Windows\INetCache\IE\BG82HXIX\medium-stick-man-figure-jumping-33.3-11599[1].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08304" y="3101460"/>
            <a:ext cx="516030" cy="607195"/>
          </a:xfrm>
          <a:prstGeom prst="rect">
            <a:avLst/>
          </a:prstGeom>
          <a:noFill/>
          <a:scene3d>
            <a:camera prst="orthographicFront">
              <a:rot lat="0" lon="10800000" rev="0"/>
            </a:camera>
            <a:lightRig rig="threePt" dir="t"/>
          </a:scene3d>
          <a:extLst>
            <a:ext uri="{909E8E84-426E-40DD-AFC4-6F175D3DCCD1}">
              <a14:hiddenFill xmlns:a14="http://schemas.microsoft.com/office/drawing/2010/main">
                <a:solidFill>
                  <a:srgbClr val="FFFFFF"/>
                </a:solidFill>
              </a14:hiddenFill>
            </a:ext>
          </a:extLst>
        </p:spPr>
      </p:pic>
      <p:pic>
        <p:nvPicPr>
          <p:cNvPr id="1030" name="Picture 6" descr="C:\Users\Steve\AppData\Local\Microsoft\Windows\INetCache\IE\HM9QUB13\stick-figure-man-jumping-11598-large[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518587" y="3285055"/>
            <a:ext cx="516583" cy="656921"/>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Steve\AppData\Local\Microsoft\Windows\INetCache\IE\6JN8TS9E\large-stick-figure-man-sleeping-33.3-11587[1].gi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796136" y="3486577"/>
            <a:ext cx="737485" cy="6162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61523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2060848"/>
            <a:ext cx="7772400" cy="1470025"/>
          </a:xfrm>
        </p:spPr>
        <p:txBody>
          <a:bodyPr>
            <a:normAutofit/>
          </a:bodyPr>
          <a:lstStyle/>
          <a:p>
            <a:r>
              <a:rPr lang="en-NZ" sz="5000" b="1" dirty="0">
                <a:solidFill>
                  <a:schemeClr val="accent5">
                    <a:lumMod val="75000"/>
                  </a:schemeClr>
                </a:solidFill>
              </a:rPr>
              <a:t>Community Action</a:t>
            </a:r>
          </a:p>
        </p:txBody>
      </p:sp>
      <p:sp>
        <p:nvSpPr>
          <p:cNvPr id="3" name="TextBox 2"/>
          <p:cNvSpPr txBox="1"/>
          <p:nvPr/>
        </p:nvSpPr>
        <p:spPr>
          <a:xfrm>
            <a:off x="7812360" y="177961"/>
            <a:ext cx="1188640" cy="400110"/>
          </a:xfrm>
          <a:prstGeom prst="rect">
            <a:avLst/>
          </a:prstGeom>
          <a:noFill/>
          <a:ln>
            <a:solidFill>
              <a:srgbClr val="7030A0"/>
            </a:solidFill>
          </a:ln>
        </p:spPr>
        <p:txBody>
          <a:bodyPr wrap="square" rtlCol="0">
            <a:spAutoFit/>
          </a:bodyPr>
          <a:lstStyle/>
          <a:p>
            <a:pPr algn="ctr"/>
            <a:r>
              <a:rPr lang="en-NZ" sz="2000" b="1" dirty="0" smtClean="0">
                <a:solidFill>
                  <a:srgbClr val="7030A0"/>
                </a:solidFill>
              </a:rPr>
              <a:t>S2</a:t>
            </a:r>
            <a:endParaRPr lang="en-NZ" sz="2000" b="1" dirty="0">
              <a:solidFill>
                <a:srgbClr val="7030A0"/>
              </a:solidFill>
            </a:endParaRPr>
          </a:p>
        </p:txBody>
      </p:sp>
    </p:spTree>
    <p:extLst>
      <p:ext uri="{BB962C8B-B14F-4D97-AF65-F5344CB8AC3E}">
        <p14:creationId xmlns:p14="http://schemas.microsoft.com/office/powerpoint/2010/main" val="193567981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3866</TotalTime>
  <Words>3237</Words>
  <Application>Microsoft Office PowerPoint</Application>
  <PresentationFormat>On-screen Show (4:3)</PresentationFormat>
  <Paragraphs>328</Paragraphs>
  <Slides>21</Slides>
  <Notes>21</Notes>
  <HiddenSlides>2</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Haere mai ki te whānau o CAYAD</vt:lpstr>
      <vt:lpstr>Workshop Objectives</vt:lpstr>
      <vt:lpstr>Day One Overview</vt:lpstr>
      <vt:lpstr>Haere mai ki te whānau o CAYAD</vt:lpstr>
      <vt:lpstr>History of CAYAD</vt:lpstr>
      <vt:lpstr>PowerPoint Presentation</vt:lpstr>
      <vt:lpstr>PowerPoint Presentation</vt:lpstr>
      <vt:lpstr>Who does CAYAD aim to reach?</vt:lpstr>
      <vt:lpstr>Community Action</vt:lpstr>
      <vt:lpstr>Specific focus</vt:lpstr>
      <vt:lpstr>Specific Method. CAYAD projects are:</vt:lpstr>
      <vt:lpstr>PowerPoint Presentation</vt:lpstr>
      <vt:lpstr>Collaboration &amp; collective impact </vt:lpstr>
      <vt:lpstr>Stakeholder activity </vt:lpstr>
      <vt:lpstr>… Based on evidence</vt:lpstr>
      <vt:lpstr>Evidence for reducing harm from alcohol</vt:lpstr>
      <vt:lpstr>…Focus on environments</vt:lpstr>
      <vt:lpstr>Environments that impact young people</vt:lpstr>
      <vt:lpstr>Your role</vt:lpstr>
      <vt:lpstr>CAYAD Reference Groups</vt:lpstr>
      <vt:lpstr>CAYAD Programme Objectives</vt:lpstr>
    </vt:vector>
  </TitlesOfParts>
  <Company>Massey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Community Action</dc:title>
  <dc:creator>Randerson, Steve</dc:creator>
  <cp:lastModifiedBy>Steve</cp:lastModifiedBy>
  <cp:revision>155</cp:revision>
  <cp:lastPrinted>2017-08-28T05:52:24Z</cp:lastPrinted>
  <dcterms:created xsi:type="dcterms:W3CDTF">2016-08-26T03:27:34Z</dcterms:created>
  <dcterms:modified xsi:type="dcterms:W3CDTF">2018-09-17T03:28:13Z</dcterms:modified>
</cp:coreProperties>
</file>